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3" r:id="rId3"/>
    <p:sldId id="257" r:id="rId4"/>
    <p:sldId id="263" r:id="rId5"/>
    <p:sldId id="264" r:id="rId6"/>
    <p:sldId id="265" r:id="rId7"/>
    <p:sldId id="267" r:id="rId8"/>
    <p:sldId id="276" r:id="rId9"/>
    <p:sldId id="269" r:id="rId10"/>
    <p:sldId id="271" r:id="rId11"/>
    <p:sldId id="272" r:id="rId12"/>
    <p:sldId id="274" r:id="rId13"/>
    <p:sldId id="261" r:id="rId14"/>
    <p:sldId id="262"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7" autoAdjust="0"/>
  </p:normalViewPr>
  <p:slideViewPr>
    <p:cSldViewPr snapToGrid="0">
      <p:cViewPr varScale="1">
        <p:scale>
          <a:sx n="83" d="100"/>
          <a:sy n="83"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1BB4A-3276-4B3E-B298-F35CB675DD3F}" type="datetimeFigureOut">
              <a:rPr lang="en-US" smtClean="0"/>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4C940-D20F-4591-BB43-A5F5049D8D95}" type="slidenum">
              <a:rPr lang="en-US" smtClean="0"/>
              <a:t>‹#›</a:t>
            </a:fld>
            <a:endParaRPr lang="en-US"/>
          </a:p>
        </p:txBody>
      </p:sp>
    </p:spTree>
    <p:extLst>
      <p:ext uri="{BB962C8B-B14F-4D97-AF65-F5344CB8AC3E}">
        <p14:creationId xmlns:p14="http://schemas.microsoft.com/office/powerpoint/2010/main" val="14994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Although prospective studies have not demonstrated improved outcomes with screening, expert consensus recommendations include screening for PH in patients with systemic sclerosis or a family history of a heritable form of PAH. Screening for PH is necessary in patients with portal hypertension being considered for organ transplantation because perioperative mortality is increased with elevations in mean PA pressure and effective therapy may be required before transplantation can be safely pursued. The optimum screening interval in this setting has not been adequately studied, although annual screening has been recommended (2).</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96BD8F61-F5EF-427A-9735-D416CCB1AEB2}" type="slidenum">
              <a:rPr lang="en-US" altLang="en-US" sz="1200"/>
              <a:pPr eaLnBrk="1" hangingPunct="1"/>
              <a:t>4</a:t>
            </a:fld>
            <a:endParaRPr lang="en-US" altLang="en-US" sz="1200"/>
          </a:p>
        </p:txBody>
      </p:sp>
    </p:spTree>
    <p:extLst>
      <p:ext uri="{BB962C8B-B14F-4D97-AF65-F5344CB8AC3E}">
        <p14:creationId xmlns:p14="http://schemas.microsoft.com/office/powerpoint/2010/main" val="121704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Progressive dyspnea is the most common symptom of PH. It is the initial symptom in more than half of patients with PH and ultimately occurs in approximately 85% (3). Because exertional dyspnea is a common symptom and PH is a relatively uncommon disease, a high index of suspicion is needed to identify patients with the condition, particularly in individuals who present at a younger age and patients diagnosed with concurrent asthma or obstructive sleep apnea. Even as awareness of the disease has increased, there is still a considerable delay from symptom onset to diagnosis, with 20% of patients reporting symptoms for &gt; 2 years before a diagnosis of PAH is made (3). Other symptoms include fatigue (26%), chest pain (22%), presyncope / syncope (17%), edema (20%), and palpitations (12%) (3, 4) (see the Box: Symptoms of Pulmonary Hypertension). A rare symptom known as the Ortner syndrome is the development of hoarseness from compression of the left laryngeal nerve by an enlarged pulmonary artery. The most common symptoms of pulmonary hypertension are listed in the Box.</a:t>
            </a:r>
          </a:p>
          <a:p>
            <a:r>
              <a:rPr lang="en-US" altLang="en-US" smtClean="0">
                <a:latin typeface="Arial" panose="020B0604020202020204" pitchFamily="34" charset="0"/>
                <a:ea typeface="ＭＳ Ｐゴシック" panose="020B0600070205080204" pitchFamily="34" charset="-128"/>
              </a:rPr>
              <a:t>BOX: </a:t>
            </a:r>
            <a:r>
              <a:rPr lang="en-US" altLang="en-US" b="1" smtClean="0">
                <a:latin typeface="Arial" panose="020B0604020202020204" pitchFamily="34" charset="0"/>
                <a:ea typeface="ＭＳ Ｐゴシック" panose="020B0600070205080204" pitchFamily="34" charset="-128"/>
              </a:rPr>
              <a:t>Symptoms of Pulmonary Hypertension</a:t>
            </a:r>
          </a:p>
          <a:p>
            <a:r>
              <a:rPr lang="en-US" altLang="en-US" smtClean="0">
                <a:latin typeface="Arial" panose="020B0604020202020204" pitchFamily="34" charset="0"/>
                <a:ea typeface="ＭＳ Ｐゴシック" panose="020B0600070205080204" pitchFamily="34" charset="-128"/>
              </a:rPr>
              <a:t>Dyspnea</a:t>
            </a:r>
          </a:p>
          <a:p>
            <a:r>
              <a:rPr lang="en-US" altLang="en-US" smtClean="0">
                <a:latin typeface="Arial" panose="020B0604020202020204" pitchFamily="34" charset="0"/>
                <a:ea typeface="ＭＳ Ｐゴシック" panose="020B0600070205080204" pitchFamily="34" charset="-128"/>
              </a:rPr>
              <a:t>Fatigue</a:t>
            </a:r>
          </a:p>
          <a:p>
            <a:r>
              <a:rPr lang="en-US" altLang="en-US" smtClean="0">
                <a:latin typeface="Arial" panose="020B0604020202020204" pitchFamily="34" charset="0"/>
                <a:ea typeface="ＭＳ Ｐゴシック" panose="020B0600070205080204" pitchFamily="34" charset="-128"/>
              </a:rPr>
              <a:t>Chest pain</a:t>
            </a:r>
          </a:p>
          <a:p>
            <a:r>
              <a:rPr lang="en-US" altLang="en-US" smtClean="0">
                <a:latin typeface="Arial" panose="020B0604020202020204" pitchFamily="34" charset="0"/>
                <a:ea typeface="ＭＳ Ｐゴシック" panose="020B0600070205080204" pitchFamily="34" charset="-128"/>
              </a:rPr>
              <a:t>Presyncope/syncope</a:t>
            </a:r>
          </a:p>
          <a:p>
            <a:r>
              <a:rPr lang="en-US" altLang="en-US" smtClean="0">
                <a:latin typeface="Arial" panose="020B0604020202020204" pitchFamily="34" charset="0"/>
                <a:ea typeface="ＭＳ Ｐゴシック" panose="020B0600070205080204" pitchFamily="34" charset="-128"/>
              </a:rPr>
              <a:t>Lower extremity edema</a:t>
            </a:r>
          </a:p>
          <a:p>
            <a:r>
              <a:rPr lang="en-US" altLang="en-US" smtClean="0">
                <a:latin typeface="Arial" panose="020B0604020202020204" pitchFamily="34" charset="0"/>
                <a:ea typeface="ＭＳ Ｐゴシック" panose="020B0600070205080204" pitchFamily="34" charset="-128"/>
              </a:rPr>
              <a:t>Palpitations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55268607-7ADA-4FCF-B25B-8F6C6D5A33C5}" type="slidenum">
              <a:rPr lang="en-US" altLang="en-US" sz="1200"/>
              <a:pPr eaLnBrk="1" hangingPunct="1"/>
              <a:t>5</a:t>
            </a:fld>
            <a:endParaRPr lang="en-US" altLang="en-US" sz="1200"/>
          </a:p>
        </p:txBody>
      </p:sp>
    </p:spTree>
    <p:extLst>
      <p:ext uri="{BB962C8B-B14F-4D97-AF65-F5344CB8AC3E}">
        <p14:creationId xmlns:p14="http://schemas.microsoft.com/office/powerpoint/2010/main" val="388963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 physical examination may be surprisingly unremarkable in early PH. As the condition progresses, the findings of right heart strain and ultimately right heart failure will develop. Cardiac examination may be notable for elevated jugular venous pressure, a right ventricular parasternal heave or subxiphoid thrust, a loud P2, a right-sided S3 or S4, and a holosystolic tricuspid regurgitant murmur heard best at the lower left sternal border. In contrast to mitral regurgitation, the murmur of tricuspid regurgitation becomes louder after inspiration due to increased venous return to the right heart (Carvallo sign). With the development of right heart failure patients may manifest peripheral edema and/or ascites. Hepatomegaly due to hepatic congestion is common, and when there is significant tricuspid regurgitation a pulsatile liver may be palpated. See the Box for common physical findings.</a:t>
            </a:r>
          </a:p>
          <a:p>
            <a:r>
              <a:rPr lang="en-US" altLang="en-US" smtClean="0">
                <a:latin typeface="Arial" panose="020B0604020202020204" pitchFamily="34" charset="0"/>
                <a:ea typeface="ＭＳ Ｐゴシック" panose="020B0600070205080204" pitchFamily="34" charset="-128"/>
              </a:rPr>
              <a:t>Some physical findings suggest underlying conditions responsible for pulmonary hypertension, such as pleural effusion; pulmonary edema; rales; wheezing; or other signs of left-sided heart failure, interstitial lung disease, or significant obstructive lung disease (the most common causes of PH.) Signs suggestive of liver disease (e.g., palmar erythema, jaundice, caput medusa), collagen vascular disease (e.g., telangiectasias, sclerodactyly or other rash), or HIV infection might point toward a cause of PAH. The presence of these findings is helpful in directing testing toward specific causes of elevated pulmonary pressures, although none are sufficiently sensitive to allow exclusion of a diagnosis.</a:t>
            </a:r>
          </a:p>
          <a:p>
            <a:r>
              <a:rPr lang="en-US" altLang="en-US" smtClean="0">
                <a:latin typeface="Arial" panose="020B0604020202020204" pitchFamily="34" charset="0"/>
                <a:ea typeface="ＭＳ Ｐゴシック" panose="020B0600070205080204" pitchFamily="34" charset="-128"/>
              </a:rPr>
              <a:t>BOX: </a:t>
            </a:r>
            <a:r>
              <a:rPr lang="en-US" altLang="en-US" b="1" smtClean="0">
                <a:latin typeface="Arial" panose="020B0604020202020204" pitchFamily="34" charset="0"/>
                <a:ea typeface="ＭＳ Ｐゴシック" panose="020B0600070205080204" pitchFamily="34" charset="-128"/>
              </a:rPr>
              <a:t>Physical Findings in Pulmonary Hypertension</a:t>
            </a:r>
          </a:p>
          <a:p>
            <a:r>
              <a:rPr lang="en-US" altLang="en-US" smtClean="0">
                <a:latin typeface="Arial" panose="020B0604020202020204" pitchFamily="34" charset="0"/>
                <a:ea typeface="ＭＳ Ｐゴシック" panose="020B0600070205080204" pitchFamily="34" charset="-128"/>
              </a:rPr>
              <a:t>Accentuated intensity of the pulmonary component of the second heart sound</a:t>
            </a:r>
          </a:p>
          <a:p>
            <a:r>
              <a:rPr lang="en-US" altLang="en-US" smtClean="0">
                <a:latin typeface="Arial" panose="020B0604020202020204" pitchFamily="34" charset="0"/>
                <a:ea typeface="ＭＳ Ｐゴシック" panose="020B0600070205080204" pitchFamily="34" charset="-128"/>
              </a:rPr>
              <a:t>Tricuspid regurgitant murmur</a:t>
            </a:r>
          </a:p>
          <a:p>
            <a:r>
              <a:rPr lang="en-US" altLang="en-US" smtClean="0">
                <a:latin typeface="Arial" panose="020B0604020202020204" pitchFamily="34" charset="0"/>
                <a:ea typeface="ＭＳ Ｐゴシック" panose="020B0600070205080204" pitchFamily="34" charset="-128"/>
              </a:rPr>
              <a:t>Pulmonary insufficiency murmur</a:t>
            </a:r>
          </a:p>
          <a:p>
            <a:r>
              <a:rPr lang="en-US" altLang="en-US" smtClean="0">
                <a:latin typeface="Arial" panose="020B0604020202020204" pitchFamily="34" charset="0"/>
                <a:ea typeface="ＭＳ Ｐゴシック" panose="020B0600070205080204" pitchFamily="34" charset="-128"/>
              </a:rPr>
              <a:t>Right ventricular S3 or S4</a:t>
            </a:r>
          </a:p>
          <a:p>
            <a:r>
              <a:rPr lang="en-US" altLang="en-US" smtClean="0">
                <a:latin typeface="Arial" panose="020B0604020202020204" pitchFamily="34" charset="0"/>
                <a:ea typeface="ＭＳ Ｐゴシック" panose="020B0600070205080204" pitchFamily="34" charset="-128"/>
              </a:rPr>
              <a:t>Parasternal heave or subxiphoid thrust</a:t>
            </a:r>
          </a:p>
          <a:p>
            <a:r>
              <a:rPr lang="en-US" altLang="en-US" smtClean="0">
                <a:latin typeface="Arial" panose="020B0604020202020204" pitchFamily="34" charset="0"/>
                <a:ea typeface="ＭＳ Ｐゴシック" panose="020B0600070205080204" pitchFamily="34" charset="-128"/>
              </a:rPr>
              <a:t>Jugular venous distension</a:t>
            </a:r>
          </a:p>
          <a:p>
            <a:r>
              <a:rPr lang="en-US" altLang="en-US" smtClean="0">
                <a:latin typeface="Arial" panose="020B0604020202020204" pitchFamily="34" charset="0"/>
                <a:ea typeface="ＭＳ Ｐゴシック" panose="020B0600070205080204" pitchFamily="34" charset="-128"/>
              </a:rPr>
              <a:t>Peripheral edema</a:t>
            </a:r>
          </a:p>
          <a:p>
            <a:r>
              <a:rPr lang="en-US" altLang="en-US" smtClean="0">
                <a:latin typeface="Arial" panose="020B0604020202020204" pitchFamily="34" charset="0"/>
                <a:ea typeface="ＭＳ Ｐゴシック" panose="020B0600070205080204" pitchFamily="34" charset="-128"/>
              </a:rPr>
              <a:t>Hepatomegaly</a:t>
            </a:r>
          </a:p>
          <a:p>
            <a:r>
              <a:rPr lang="en-US" altLang="en-US" smtClean="0">
                <a:latin typeface="Arial" panose="020B0604020202020204" pitchFamily="34" charset="0"/>
                <a:ea typeface="ＭＳ Ｐゴシック" panose="020B0600070205080204" pitchFamily="34" charset="-128"/>
              </a:rPr>
              <a:t>Ascites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C5F8D05E-8DDE-465F-9043-A913B9F85162}" type="slidenum">
              <a:rPr lang="en-US" altLang="en-US" sz="1200"/>
              <a:pPr eaLnBrk="1" hangingPunct="1"/>
              <a:t>6</a:t>
            </a:fld>
            <a:endParaRPr lang="en-US" altLang="en-US" sz="1200"/>
          </a:p>
        </p:txBody>
      </p:sp>
    </p:spTree>
    <p:extLst>
      <p:ext uri="{BB962C8B-B14F-4D97-AF65-F5344CB8AC3E}">
        <p14:creationId xmlns:p14="http://schemas.microsoft.com/office/powerpoint/2010/main" val="340681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Some tests are required to establish or exclude certain potential causes of PH. Ventilation–perfusion scanning should be done to rule out chronic thromboembolic disease, even when there is no known history of pulmonary embolism, because such disease is frequently unrecognized. Computed tomography angiography is not considered sufficiently sensitive to exclude this important and potentially reversible cause of PH. Chest computed tomography may be useful when there is suspicion for interstitial lung disease because of clinical, pulmonary function, or chest radiographic findings. A sleep study should be considered if there is any possibility of sleep apnea. Additional testing is done to help determine the specific cause or association of PAH and assess disease severity (see the Box: Evaluation of Pulmonary Hypertension). The electrocardiogram of a patient with PH may reveal right axis deviation, right atrial enlargement, or right ventricular hypertrophy (Figure 2). The chest radiograph may reveal enlargement of the right ventricle and pulmonary arteries (Figure 3). Other tests are useful in assessing disease severity and in helping to guide the choice of therapy and response. Oxyhemoglobin saturation should be measured at rest and with exertion. Brain natriuretic peptide (BNP) has been shown to correlate with disease severity in certain types of PH, specifically with PAH or with PH due to systolic left heart failure. Levels of BNP &gt; 150 pg/mL in patients with PAH at the time of initial diagnosis correlate with worse outcomes as do persistent BNP levels &gt; 180 pg/mL after treatment is initiated (5). Elevated levels of the N-terminal portion of BNP (NT-Pro BNP) &gt; 1400 pg/mL have also been shown to correlate with worse prognosis (6, 7). Levels of BNP and NTPro BNP may both be elevated in the setting of either pulmonary arterial and pulmonary venous hypertension due to left heart disease and cannot be used to distinguish between the two. A 6-minute walking test provides an assessment of the functional impact of PH and correlates with prognosis. Serial testing may be useful in assessing response to therapy.</a:t>
            </a:r>
          </a:p>
          <a:p>
            <a:r>
              <a:rPr lang="en-US" altLang="en-US" b="1" smtClean="0">
                <a:latin typeface="Arial" panose="020B0604020202020204" pitchFamily="34" charset="0"/>
                <a:ea typeface="ＭＳ Ｐゴシック" panose="020B0600070205080204" pitchFamily="34" charset="-128"/>
              </a:rPr>
              <a:t>Evaluation of Pulmonary Hypertension</a:t>
            </a:r>
          </a:p>
          <a:p>
            <a:r>
              <a:rPr lang="en-US" altLang="en-US" smtClean="0">
                <a:latin typeface="Arial" panose="020B0604020202020204" pitchFamily="34" charset="0"/>
                <a:ea typeface="ＭＳ Ｐゴシック" panose="020B0600070205080204" pitchFamily="34" charset="-128"/>
              </a:rPr>
              <a:t>Autoantibody testing for collagen vascular disease</a:t>
            </a:r>
          </a:p>
          <a:p>
            <a:r>
              <a:rPr lang="en-US" altLang="en-US" smtClean="0">
                <a:latin typeface="Arial" panose="020B0604020202020204" pitchFamily="34" charset="0"/>
                <a:ea typeface="ＭＳ Ｐゴシック" panose="020B0600070205080204" pitchFamily="34" charset="-128"/>
              </a:rPr>
              <a:t>Brain natriuretic peptide or N-terminal portion of brain natriuretic peptide measurement</a:t>
            </a:r>
          </a:p>
          <a:p>
            <a:r>
              <a:rPr lang="en-US" altLang="en-US" smtClean="0">
                <a:latin typeface="Arial" panose="020B0604020202020204" pitchFamily="34" charset="0"/>
                <a:ea typeface="ＭＳ Ｐゴシック" panose="020B0600070205080204" pitchFamily="34" charset="-128"/>
              </a:rPr>
              <a:t>Chest radiography</a:t>
            </a:r>
          </a:p>
          <a:p>
            <a:r>
              <a:rPr lang="en-US" altLang="en-US" smtClean="0">
                <a:latin typeface="Arial" panose="020B0604020202020204" pitchFamily="34" charset="0"/>
                <a:ea typeface="ＭＳ Ｐゴシック" panose="020B0600070205080204" pitchFamily="34" charset="-128"/>
              </a:rPr>
              <a:t>Complete blood count</a:t>
            </a:r>
          </a:p>
          <a:p>
            <a:r>
              <a:rPr lang="en-US" altLang="en-US" smtClean="0">
                <a:latin typeface="Arial" panose="020B0604020202020204" pitchFamily="34" charset="0"/>
                <a:ea typeface="ＭＳ Ｐゴシック" panose="020B0600070205080204" pitchFamily="34" charset="-128"/>
              </a:rPr>
              <a:t>Echocardiography</a:t>
            </a:r>
          </a:p>
          <a:p>
            <a:r>
              <a:rPr lang="en-US" altLang="en-US" smtClean="0">
                <a:latin typeface="Arial" panose="020B0604020202020204" pitchFamily="34" charset="0"/>
                <a:ea typeface="ＭＳ Ｐゴシック" panose="020B0600070205080204" pitchFamily="34" charset="-128"/>
              </a:rPr>
              <a:t>Electrocardiography</a:t>
            </a:r>
          </a:p>
          <a:p>
            <a:r>
              <a:rPr lang="en-US" altLang="en-US" smtClean="0">
                <a:latin typeface="Arial" panose="020B0604020202020204" pitchFamily="34" charset="0"/>
                <a:ea typeface="ＭＳ Ｐゴシック" panose="020B0600070205080204" pitchFamily="34" charset="-128"/>
              </a:rPr>
              <a:t>Electrolytes/creatinine</a:t>
            </a:r>
          </a:p>
          <a:p>
            <a:r>
              <a:rPr lang="en-US" altLang="en-US" smtClean="0">
                <a:latin typeface="Arial" panose="020B0604020202020204" pitchFamily="34" charset="0"/>
                <a:ea typeface="ＭＳ Ｐゴシック" panose="020B0600070205080204" pitchFamily="34" charset="-128"/>
              </a:rPr>
              <a:t>measurement</a:t>
            </a:r>
          </a:p>
          <a:p>
            <a:r>
              <a:rPr lang="en-US" altLang="en-US" smtClean="0">
                <a:latin typeface="Arial" panose="020B0604020202020204" pitchFamily="34" charset="0"/>
                <a:ea typeface="ＭＳ Ｐゴシック" panose="020B0600070205080204" pitchFamily="34" charset="-128"/>
              </a:rPr>
              <a:t>HIV serologic testing</a:t>
            </a:r>
          </a:p>
          <a:p>
            <a:r>
              <a:rPr lang="en-US" altLang="en-US" smtClean="0">
                <a:latin typeface="Arial" panose="020B0604020202020204" pitchFamily="34" charset="0"/>
                <a:ea typeface="ＭＳ Ｐゴシック" panose="020B0600070205080204" pitchFamily="34" charset="-128"/>
              </a:rPr>
              <a:t>Liver function testing (alanine transaminase, aspartate transaminase, alkaline phosphatase, total bilirubin)</a:t>
            </a:r>
          </a:p>
          <a:p>
            <a:r>
              <a:rPr lang="en-US" altLang="en-US" smtClean="0">
                <a:latin typeface="Arial" panose="020B0604020202020204" pitchFamily="34" charset="0"/>
                <a:ea typeface="ＭＳ Ｐゴシック" panose="020B0600070205080204" pitchFamily="34" charset="-128"/>
              </a:rPr>
              <a:t>Oxyhemoglobin saturation at rest and with exertion</a:t>
            </a:r>
          </a:p>
          <a:p>
            <a:r>
              <a:rPr lang="en-US" altLang="en-US" smtClean="0">
                <a:latin typeface="Arial" panose="020B0604020202020204" pitchFamily="34" charset="0"/>
                <a:ea typeface="ＭＳ Ｐゴシック" panose="020B0600070205080204" pitchFamily="34" charset="-128"/>
              </a:rPr>
              <a:t>Polysomnography</a:t>
            </a:r>
          </a:p>
          <a:p>
            <a:r>
              <a:rPr lang="en-US" altLang="en-US" smtClean="0">
                <a:latin typeface="Arial" panose="020B0604020202020204" pitchFamily="34" charset="0"/>
                <a:ea typeface="ＭＳ Ｐゴシック" panose="020B0600070205080204" pitchFamily="34" charset="-128"/>
              </a:rPr>
              <a:t>Pulmonary function testing (spirometry, lung volumes, diffusing capacity)</a:t>
            </a:r>
          </a:p>
          <a:p>
            <a:r>
              <a:rPr lang="en-US" altLang="en-US" smtClean="0">
                <a:latin typeface="Arial" panose="020B0604020202020204" pitchFamily="34" charset="0"/>
                <a:ea typeface="ＭＳ Ｐゴシック" panose="020B0600070205080204" pitchFamily="34" charset="-128"/>
              </a:rPr>
              <a:t>Radionuclide ventilation-perfusion imaging</a:t>
            </a:r>
          </a:p>
          <a:p>
            <a:r>
              <a:rPr lang="en-US" altLang="en-US" smtClean="0">
                <a:latin typeface="Arial" panose="020B0604020202020204" pitchFamily="34" charset="0"/>
                <a:ea typeface="ＭＳ Ｐゴシック" panose="020B0600070205080204" pitchFamily="34" charset="-128"/>
              </a:rPr>
              <a:t>Right heart catheterization</a:t>
            </a:r>
          </a:p>
          <a:p>
            <a:r>
              <a:rPr lang="en-US" altLang="en-US" smtClean="0">
                <a:latin typeface="Arial" panose="020B0604020202020204" pitchFamily="34" charset="0"/>
                <a:ea typeface="ＭＳ Ｐゴシック" panose="020B0600070205080204" pitchFamily="34" charset="-128"/>
              </a:rPr>
              <a:t>Six-minute walking distance</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EDBDB570-A7BB-41CC-89CC-7EF26CDC634B}" type="slidenum">
              <a:rPr lang="en-US" altLang="en-US" sz="1200"/>
              <a:pPr eaLnBrk="1" hangingPunct="1"/>
              <a:t>7</a:t>
            </a:fld>
            <a:endParaRPr lang="en-US" altLang="en-US" sz="1200"/>
          </a:p>
        </p:txBody>
      </p:sp>
    </p:spTree>
    <p:extLst>
      <p:ext uri="{BB962C8B-B14F-4D97-AF65-F5344CB8AC3E}">
        <p14:creationId xmlns:p14="http://schemas.microsoft.com/office/powerpoint/2010/main" val="304913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Arial" panose="020B0604020202020204" pitchFamily="34" charset="0"/>
                <a:ea typeface="ＭＳ Ｐゴシック" panose="020B0600070205080204" pitchFamily="34" charset="-128"/>
              </a:rPr>
              <a:t>Patient in whom PH is clearly referable to left heart disease or chronic pulmonary disease may not require right heart catheterization to confirm PH because its presence generally does not alter the approach to therapy, which is best directed at the underlying cause. In contrast, right heart catheterization is mandatory to establish the diagnosis of PAH and must be done before any advanced medical therapies directed specifically toward the pulmonary vasculature. In addition, right heart catheterization is often helpful in identifying previously unrecognized left heart dysfunction and pulmonary venous hypertension. Right heart catheterization is a safe procedure in patients with PH; complication rates are only 1.1% and most frequently relate to venous access, arrhythmia, and hypotension from vagal episodes. Overall procedure-related mortality is rare and is reported in 0.05% of cases (8). Left heart catheterization is often done concurrently in the evaluation of the patient’s symptoms, particularly in cases of risk for coronary artery disease (2, 9).</a:t>
            </a:r>
          </a:p>
          <a:p>
            <a:pPr>
              <a:lnSpc>
                <a:spcPct val="90000"/>
              </a:lnSpc>
            </a:pPr>
            <a:r>
              <a:rPr lang="en-US" altLang="en-US" smtClean="0">
                <a:latin typeface="Arial" panose="020B0604020202020204" pitchFamily="34" charset="0"/>
                <a:ea typeface="ＭＳ Ｐゴシック" panose="020B0600070205080204" pitchFamily="34" charset="-128"/>
              </a:rPr>
              <a:t>All patients with a high clinical suspicion of PAH as the cause of PH should undergo right heart catheterization. The presence of comorbid conditions, such as severe idiopathic lung disease, COPD, or left heart disease, that precludes a diagnosis of PAH and the use of PAH-specific therapies may temper the decision to proceed with right heart catheterization. However, no PAH-specific therapies should be initiated without right heart catheterization because of the potential for adverse effects if PAH-specific therapies are used in non-WHO group I PAH.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3096DC71-1CDD-43DD-AAB6-F212DB6666CF}" type="slidenum">
              <a:rPr lang="en-US" altLang="en-US" sz="1200"/>
              <a:pPr eaLnBrk="1" hangingPunct="1"/>
              <a:t>9</a:t>
            </a:fld>
            <a:endParaRPr lang="en-US" altLang="en-US" sz="1200"/>
          </a:p>
        </p:txBody>
      </p:sp>
    </p:spTree>
    <p:extLst>
      <p:ext uri="{BB962C8B-B14F-4D97-AF65-F5344CB8AC3E}">
        <p14:creationId xmlns:p14="http://schemas.microsoft.com/office/powerpoint/2010/main" val="84449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Appropriate treatment relies on identification of the cause of PH, and for patients with chronic cardiac or pulmonary disease, therapy is largely focused primarily on treating the underlying condition. This usually leads to an improvement in symptoms and pulmonary hemodynamics. Oxygen therapy should be prescribed at flow rates sufficient to maintain an oxygen saturation ≥ 90% at rest, with exertion, and during sleep (9). Regardless of its cause, when PH results in right heart dysfunction, aggressive yet judicious use of diuretics is essential. Although few data regarding the optimum regimen exist, diuretic therapy (coupled with salt restriction and close weight surveillance) is essential to minimize fluid overload and consequent dyspnea in patients who have symptoms of right heart dysfunction.</a:t>
            </a:r>
          </a:p>
          <a:p>
            <a:endParaRPr lang="en-US" altLang="en-US" smtClean="0">
              <a:latin typeface="Arial" panose="020B0604020202020204" pitchFamily="34"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33B3765A-7122-4F7D-84F4-2B5BE12172CA}" type="slidenum">
              <a:rPr lang="en-US" altLang="en-US" sz="1200"/>
              <a:pPr eaLnBrk="1" hangingPunct="1"/>
              <a:t>10</a:t>
            </a:fld>
            <a:endParaRPr lang="en-US" altLang="en-US" sz="1200"/>
          </a:p>
        </p:txBody>
      </p:sp>
    </p:spTree>
    <p:extLst>
      <p:ext uri="{BB962C8B-B14F-4D97-AF65-F5344CB8AC3E}">
        <p14:creationId xmlns:p14="http://schemas.microsoft.com/office/powerpoint/2010/main" val="2183904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510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pubmed/?term=Irzyk%20K%5bAuthor%5d&amp;cauthor=true&amp;cauthor_uid=27980550" TargetMode="External"/><Relationship Id="rId3" Type="http://schemas.openxmlformats.org/officeDocument/2006/relationships/hyperlink" Target="https://www.ncbi.nlm.nih.gov/pubmed/?term=Roik%20M%5bAuthor%5d&amp;cauthor=true&amp;cauthor_uid=27980550" TargetMode="External"/><Relationship Id="rId7" Type="http://schemas.openxmlformats.org/officeDocument/2006/relationships/hyperlink" Target="https://www.ncbi.nlm.nih.gov/pubmed/?term=%C5%81abyk%20A%5bAuthor%5d&amp;cauthor=true&amp;cauthor_uid=27980550" TargetMode="External"/><Relationship Id="rId12" Type="http://schemas.openxmlformats.org/officeDocument/2006/relationships/hyperlink" Target="https://www.ncbi.nlm.nih.gov/pubmed/?term=Pruszczyk%20P%5bAuthor%5d&amp;cauthor=true&amp;cauthor_uid=27980550" TargetMode="External"/><Relationship Id="rId2" Type="http://schemas.openxmlformats.org/officeDocument/2006/relationships/hyperlink" Target="https://www.ncbi.nlm.nih.gov/pubmed/27980550" TargetMode="External"/><Relationship Id="rId1" Type="http://schemas.openxmlformats.org/officeDocument/2006/relationships/slideLayout" Target="../slideLayouts/slideLayout18.xml"/><Relationship Id="rId6" Type="http://schemas.openxmlformats.org/officeDocument/2006/relationships/hyperlink" Target="https://www.ncbi.nlm.nih.gov/pubmed/?term=Dzikowska-Diduch%20O%5bAuthor%5d&amp;cauthor=true&amp;cauthor_uid=27980550" TargetMode="External"/><Relationship Id="rId11" Type="http://schemas.openxmlformats.org/officeDocument/2006/relationships/hyperlink" Target="https://www.ncbi.nlm.nih.gov/pubmed/?term=Jankowski%20K%5bAuthor%5d&amp;cauthor=true&amp;cauthor_uid=27980550" TargetMode="External"/><Relationship Id="rId5" Type="http://schemas.openxmlformats.org/officeDocument/2006/relationships/hyperlink" Target="https://www.ncbi.nlm.nih.gov/pubmed/?term=Kostrubiec%20M%5bAuthor%5d&amp;cauthor=true&amp;cauthor_uid=27980550" TargetMode="External"/><Relationship Id="rId10" Type="http://schemas.openxmlformats.org/officeDocument/2006/relationships/hyperlink" Target="https://www.ncbi.nlm.nih.gov/pubmed/?term=Wyzga%C5%82%20A%5bAuthor%5d&amp;cauthor=true&amp;cauthor_uid=27980550" TargetMode="External"/><Relationship Id="rId4" Type="http://schemas.openxmlformats.org/officeDocument/2006/relationships/hyperlink" Target="https://www.ncbi.nlm.nih.gov/pubmed/?term=Wretowski%20D%5bAuthor%5d&amp;cauthor=true&amp;cauthor_uid=27980550" TargetMode="External"/><Relationship Id="rId9" Type="http://schemas.openxmlformats.org/officeDocument/2006/relationships/hyperlink" Target="https://www.ncbi.nlm.nih.gov/pubmed/?term=Lichodziejewska%20B%5bAuthor%5d&amp;cauthor=true&amp;cauthor_uid=2798055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ubmed/?term=Sitbon%20O%5bAuthor%5d&amp;cauthor=true&amp;cauthor_uid=30174113" TargetMode="External"/><Relationship Id="rId3" Type="http://schemas.openxmlformats.org/officeDocument/2006/relationships/hyperlink" Target="https://www.ncbi.nlm.nih.gov/pubmed/?term=Riou%20M%5bAuthor%5d&amp;cauthor=true&amp;cauthor_uid=30174113" TargetMode="External"/><Relationship Id="rId7" Type="http://schemas.openxmlformats.org/officeDocument/2006/relationships/hyperlink" Target="https://www.ncbi.nlm.nih.gov/pubmed/?term=Humbert%20M%5bAuthor%5d&amp;cauthor=true&amp;cauthor_uid=30174113" TargetMode="External"/><Relationship Id="rId2" Type="http://schemas.openxmlformats.org/officeDocument/2006/relationships/hyperlink" Target="https://www.ncbi.nlm.nih.gov/pubmed/30174113" TargetMode="External"/><Relationship Id="rId1" Type="http://schemas.openxmlformats.org/officeDocument/2006/relationships/slideLayout" Target="../slideLayouts/slideLayout2.xml"/><Relationship Id="rId6" Type="http://schemas.openxmlformats.org/officeDocument/2006/relationships/hyperlink" Target="https://www.ncbi.nlm.nih.gov/pubmed/?term=Canuet%20M%5bAuthor%5d&amp;cauthor=true&amp;cauthor_uid=30174113" TargetMode="External"/><Relationship Id="rId5" Type="http://schemas.openxmlformats.org/officeDocument/2006/relationships/hyperlink" Target="https://www.ncbi.nlm.nih.gov/pubmed/?term=Mignard%20X%5bAuthor%5d&amp;cauthor=true&amp;cauthor_uid=30174113" TargetMode="External"/><Relationship Id="rId10" Type="http://schemas.openxmlformats.org/officeDocument/2006/relationships/hyperlink" Target="https://www.ncbi.nlm.nih.gov/pubmed/?term=Montani%20D%5bAuthor%5d&amp;cauthor=true&amp;cauthor_uid=30174113" TargetMode="External"/><Relationship Id="rId4" Type="http://schemas.openxmlformats.org/officeDocument/2006/relationships/hyperlink" Target="https://www.ncbi.nlm.nih.gov/pubmed/?term=Jutant%20EM%5bAuthor%5d&amp;cauthor=true&amp;cauthor_uid=30174113" TargetMode="External"/><Relationship Id="rId9" Type="http://schemas.openxmlformats.org/officeDocument/2006/relationships/hyperlink" Target="https://www.ncbi.nlm.nih.gov/pubmed/?term=Savale%20L%5bAuthor%5d&amp;cauthor=true&amp;cauthor_uid=30174113"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cbi.nlm.nih.gov/pubmed/?term=Konstantonis%20D%5bAuthor%5d&amp;cauthor=true&amp;cauthor_uid=30047809" TargetMode="External"/><Relationship Id="rId3" Type="http://schemas.openxmlformats.org/officeDocument/2006/relationships/hyperlink" Target="https://www.ncbi.nlm.nih.gov/pubmed/?term=Vrigkou%20E%5bAuthor%5d&amp;cauthor=true&amp;cauthor_uid=30047809" TargetMode="External"/><Relationship Id="rId7" Type="http://schemas.openxmlformats.org/officeDocument/2006/relationships/hyperlink" Target="https://www.ncbi.nlm.nih.gov/pubmed/?term=Kyriakou%20E%5bAuthor%5d&amp;cauthor=true&amp;cauthor_uid=30047809" TargetMode="External"/><Relationship Id="rId2" Type="http://schemas.openxmlformats.org/officeDocument/2006/relationships/hyperlink" Target="https://www.ncbi.nlm.nih.gov/pubmed/30047809" TargetMode="External"/><Relationship Id="rId1" Type="http://schemas.openxmlformats.org/officeDocument/2006/relationships/slideLayout" Target="../slideLayouts/slideLayout2.xml"/><Relationship Id="rId6" Type="http://schemas.openxmlformats.org/officeDocument/2006/relationships/hyperlink" Target="https://www.ncbi.nlm.nih.gov/pubmed/?term=Kopterides%20P%5bAuthor%5d&amp;cauthor=true&amp;cauthor_uid=30047809" TargetMode="External"/><Relationship Id="rId5" Type="http://schemas.openxmlformats.org/officeDocument/2006/relationships/hyperlink" Target="https://www.ncbi.nlm.nih.gov/pubmed/?term=Bonovas%20S%5bAuthor%5d&amp;cauthor=true&amp;cauthor_uid=30047809" TargetMode="External"/><Relationship Id="rId4" Type="http://schemas.openxmlformats.org/officeDocument/2006/relationships/hyperlink" Target="https://www.ncbi.nlm.nih.gov/pubmed/?term=Tsangaris%20I%5bAuthor%5d&amp;cauthor=true&amp;cauthor_uid=3004780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328" y="1969659"/>
            <a:ext cx="10496204" cy="1825096"/>
          </a:xfrm>
        </p:spPr>
        <p:txBody>
          <a:bodyPr>
            <a:noAutofit/>
          </a:bodyPr>
          <a:lstStyle/>
          <a:p>
            <a:pPr algn="ctr"/>
            <a:r>
              <a:rPr lang="en-US" sz="4800" b="1" dirty="0" smtClean="0">
                <a:solidFill>
                  <a:schemeClr val="accent4">
                    <a:lumMod val="20000"/>
                    <a:lumOff val="80000"/>
                  </a:schemeClr>
                </a:solidFill>
                <a:latin typeface="Times New Roman" panose="02020603050405020304" pitchFamily="18" charset="0"/>
                <a:cs typeface="Times New Roman" panose="02020603050405020304" pitchFamily="18" charset="0"/>
              </a:rPr>
              <a:t>Preoperative </a:t>
            </a:r>
            <a:br>
              <a:rPr lang="en-US" sz="4800" b="1" dirty="0" smtClean="0">
                <a:solidFill>
                  <a:schemeClr val="accent4">
                    <a:lumMod val="20000"/>
                    <a:lumOff val="80000"/>
                  </a:schemeClr>
                </a:solidFill>
                <a:latin typeface="Times New Roman" panose="02020603050405020304" pitchFamily="18" charset="0"/>
                <a:cs typeface="Times New Roman" panose="02020603050405020304" pitchFamily="18" charset="0"/>
              </a:rPr>
            </a:br>
            <a:r>
              <a:rPr lang="en-US" sz="4800" b="1" dirty="0" smtClean="0">
                <a:solidFill>
                  <a:schemeClr val="accent4">
                    <a:lumMod val="20000"/>
                    <a:lumOff val="80000"/>
                  </a:schemeClr>
                </a:solidFill>
                <a:latin typeface="Times New Roman" panose="02020603050405020304" pitchFamily="18" charset="0"/>
                <a:cs typeface="Times New Roman" panose="02020603050405020304" pitchFamily="18" charset="0"/>
              </a:rPr>
              <a:t>assessment of pulmonary hypertension</a:t>
            </a:r>
            <a:endParaRPr lang="en-US" sz="4800" b="1"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9956" y="4218216"/>
            <a:ext cx="9448800" cy="1471815"/>
          </a:xfrm>
        </p:spPr>
        <p:txBody>
          <a:bodyPr>
            <a:normAutofit/>
          </a:bodyPr>
          <a:lstStyle/>
          <a:p>
            <a:r>
              <a:rPr lang="en-US" sz="2800" b="1" i="1" dirty="0" smtClean="0">
                <a:solidFill>
                  <a:srgbClr val="FFFF00"/>
                </a:solidFill>
                <a:latin typeface="Times New Roman" panose="02020603050405020304" pitchFamily="18" charset="0"/>
                <a:cs typeface="Times New Roman" panose="02020603050405020304" pitchFamily="18" charset="0"/>
              </a:rPr>
              <a:t>Rasoul Azarfarin MD, FACC</a:t>
            </a:r>
          </a:p>
          <a:p>
            <a:r>
              <a:rPr lang="en-US" b="1" i="1" dirty="0" smtClean="0">
                <a:solidFill>
                  <a:srgbClr val="FFFF00"/>
                </a:solidFill>
                <a:latin typeface="Times New Roman" panose="02020603050405020304" pitchFamily="18" charset="0"/>
                <a:cs typeface="Times New Roman" panose="02020603050405020304" pitchFamily="18" charset="0"/>
              </a:rPr>
              <a:t>Professor of Cardiac Anesthesia</a:t>
            </a:r>
          </a:p>
          <a:p>
            <a:r>
              <a:rPr lang="en-US" b="1" i="1" dirty="0" smtClean="0">
                <a:solidFill>
                  <a:srgbClr val="FFFF00"/>
                </a:solidFill>
                <a:latin typeface="Times New Roman" panose="02020603050405020304" pitchFamily="18" charset="0"/>
                <a:cs typeface="Times New Roman" panose="02020603050405020304" pitchFamily="18" charset="0"/>
              </a:rPr>
              <a:t>Rajaie Cardiovascular Medical &amp; Research Center, Tehran, IRAN</a:t>
            </a:r>
            <a:endParaRPr lang="en-US" b="1" i="1"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4862" t="6633" r="46153" b="7710"/>
          <a:stretch/>
        </p:blipFill>
        <p:spPr>
          <a:xfrm>
            <a:off x="9119062" y="-25369"/>
            <a:ext cx="3072939" cy="2494249"/>
          </a:xfrm>
          <a:prstGeom prst="rect">
            <a:avLst/>
          </a:prstGeom>
        </p:spPr>
      </p:pic>
    </p:spTree>
    <p:extLst>
      <p:ext uri="{BB962C8B-B14F-4D97-AF65-F5344CB8AC3E}">
        <p14:creationId xmlns:p14="http://schemas.microsoft.com/office/powerpoint/2010/main" val="3631065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5000" y="533401"/>
            <a:ext cx="8305800" cy="868363"/>
          </a:xfrm>
        </p:spPr>
        <p:txBody>
          <a:bodyPr>
            <a:normAutofit/>
          </a:bodyPr>
          <a:lstStyle/>
          <a:p>
            <a:r>
              <a:rPr lang="en-US" altLang="en-US" sz="3200" b="1" dirty="0" smtClean="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Pre-operative optimization of </a:t>
            </a:r>
            <a:r>
              <a:rPr lang="en-US" altLang="en-US" sz="3200" b="1" dirty="0" err="1" smtClean="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ph</a:t>
            </a:r>
            <a:endParaRPr lang="en-US" altLang="en-US" sz="3200"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7411" name="Text Placeholder 2"/>
          <p:cNvSpPr txBox="1">
            <a:spLocks/>
          </p:cNvSpPr>
          <p:nvPr/>
        </p:nvSpPr>
        <p:spPr bwMode="auto">
          <a:xfrm>
            <a:off x="1978429" y="1320022"/>
            <a:ext cx="8232371" cy="49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Aft>
                <a:spcPts val="963"/>
              </a:spcAft>
              <a:buClr>
                <a:srgbClr val="990033"/>
              </a:buClr>
              <a:buFont typeface="Wingdings" panose="05000000000000000000" pitchFamily="2" charset="2"/>
              <a:buChar char="Ø"/>
            </a:pPr>
            <a:r>
              <a:rPr lang="en-US" altLang="en-US" sz="2400" b="1" dirty="0" smtClean="0">
                <a:solidFill>
                  <a:srgbClr val="FFC000"/>
                </a:solidFill>
              </a:rPr>
              <a:t>Chronic </a:t>
            </a:r>
            <a:r>
              <a:rPr lang="en-US" altLang="en-US" sz="2400" b="1" dirty="0">
                <a:solidFill>
                  <a:srgbClr val="FFC000"/>
                </a:solidFill>
              </a:rPr>
              <a:t>cardiac or pulmonary disease</a:t>
            </a:r>
          </a:p>
          <a:p>
            <a:pPr lvl="1">
              <a:spcAft>
                <a:spcPts val="1563"/>
              </a:spcAft>
              <a:buClr>
                <a:srgbClr val="990033"/>
              </a:buClr>
              <a:buFont typeface="Wingdings" panose="05000000000000000000" pitchFamily="2" charset="2"/>
              <a:buChar char="q"/>
            </a:pPr>
            <a:r>
              <a:rPr lang="en-US" altLang="en-US" b="1" dirty="0">
                <a:solidFill>
                  <a:schemeClr val="accent1">
                    <a:lumMod val="20000"/>
                    <a:lumOff val="80000"/>
                  </a:schemeClr>
                </a:solidFill>
              </a:rPr>
              <a:t>Treat the underlying </a:t>
            </a:r>
            <a:r>
              <a:rPr lang="en-US" altLang="en-US" b="1" dirty="0" smtClean="0">
                <a:solidFill>
                  <a:schemeClr val="accent1">
                    <a:lumMod val="20000"/>
                    <a:lumOff val="80000"/>
                  </a:schemeClr>
                </a:solidFill>
              </a:rPr>
              <a:t>condition</a:t>
            </a:r>
          </a:p>
          <a:p>
            <a:pPr lvl="1">
              <a:buFont typeface="Wingdings" panose="05000000000000000000" pitchFamily="2" charset="2"/>
              <a:buChar char="q"/>
            </a:pPr>
            <a:r>
              <a:rPr lang="en-US" altLang="en-US" b="1" dirty="0">
                <a:solidFill>
                  <a:schemeClr val="accent1">
                    <a:lumMod val="20000"/>
                    <a:lumOff val="80000"/>
                  </a:schemeClr>
                </a:solidFill>
              </a:rPr>
              <a:t>Sleep apnea (minimize nocturnal desaturation)</a:t>
            </a:r>
          </a:p>
          <a:p>
            <a:pPr lvl="1">
              <a:buFont typeface="Wingdings" panose="05000000000000000000" pitchFamily="2" charset="2"/>
              <a:buChar char="q"/>
            </a:pPr>
            <a:r>
              <a:rPr lang="en-US" altLang="en-US" b="1" dirty="0">
                <a:solidFill>
                  <a:schemeClr val="accent1">
                    <a:lumMod val="20000"/>
                    <a:lumOff val="80000"/>
                  </a:schemeClr>
                </a:solidFill>
              </a:rPr>
              <a:t>COPD</a:t>
            </a:r>
          </a:p>
          <a:p>
            <a:pPr lvl="1">
              <a:buFont typeface="Wingdings" panose="05000000000000000000" pitchFamily="2" charset="2"/>
              <a:buChar char="q"/>
            </a:pPr>
            <a:r>
              <a:rPr lang="en-US" altLang="en-US" b="1" dirty="0">
                <a:solidFill>
                  <a:schemeClr val="accent1">
                    <a:lumMod val="20000"/>
                    <a:lumOff val="80000"/>
                  </a:schemeClr>
                </a:solidFill>
              </a:rPr>
              <a:t>Idiopathic lung </a:t>
            </a:r>
            <a:r>
              <a:rPr lang="en-US" altLang="en-US" b="1" dirty="0" smtClean="0">
                <a:solidFill>
                  <a:schemeClr val="accent1">
                    <a:lumMod val="20000"/>
                    <a:lumOff val="80000"/>
                  </a:schemeClr>
                </a:solidFill>
              </a:rPr>
              <a:t>disease</a:t>
            </a:r>
            <a:endParaRPr lang="en-US" altLang="en-US" b="1" dirty="0">
              <a:solidFill>
                <a:schemeClr val="accent1">
                  <a:lumMod val="20000"/>
                  <a:lumOff val="80000"/>
                </a:schemeClr>
              </a:solidFill>
            </a:endParaRPr>
          </a:p>
          <a:p>
            <a:pPr>
              <a:spcAft>
                <a:spcPts val="963"/>
              </a:spcAft>
              <a:buClr>
                <a:srgbClr val="990033"/>
              </a:buClr>
              <a:buFont typeface="Wingdings" panose="05000000000000000000" pitchFamily="2" charset="2"/>
              <a:buChar char="Ø"/>
            </a:pPr>
            <a:r>
              <a:rPr lang="en-US" altLang="en-US" sz="2400" b="1" dirty="0">
                <a:solidFill>
                  <a:srgbClr val="FFC000"/>
                </a:solidFill>
              </a:rPr>
              <a:t>Oxygen therapy</a:t>
            </a:r>
          </a:p>
          <a:p>
            <a:pPr lvl="1">
              <a:spcAft>
                <a:spcPts val="1563"/>
              </a:spcAft>
              <a:buClr>
                <a:srgbClr val="990033"/>
              </a:buClr>
              <a:buFont typeface="Wingdings" panose="05000000000000000000" pitchFamily="2" charset="2"/>
              <a:buChar char="q"/>
            </a:pPr>
            <a:r>
              <a:rPr lang="en-US" altLang="en-US" b="1" dirty="0">
                <a:solidFill>
                  <a:schemeClr val="accent1">
                    <a:lumMod val="20000"/>
                    <a:lumOff val="80000"/>
                  </a:schemeClr>
                </a:solidFill>
              </a:rPr>
              <a:t>Maintain oxygen saturation ≥90%</a:t>
            </a:r>
          </a:p>
          <a:p>
            <a:pPr>
              <a:spcAft>
                <a:spcPts val="963"/>
              </a:spcAft>
              <a:buClr>
                <a:srgbClr val="990033"/>
              </a:buClr>
              <a:buFont typeface="Wingdings" panose="05000000000000000000" pitchFamily="2" charset="2"/>
              <a:buChar char="Ø"/>
            </a:pPr>
            <a:r>
              <a:rPr lang="en-US" altLang="en-US" sz="2400" b="1" dirty="0">
                <a:solidFill>
                  <a:srgbClr val="FFC000"/>
                </a:solidFill>
              </a:rPr>
              <a:t>Right heart dysfunction</a:t>
            </a:r>
          </a:p>
          <a:p>
            <a:pPr lvl="1">
              <a:spcAft>
                <a:spcPts val="1563"/>
              </a:spcAft>
              <a:buClr>
                <a:srgbClr val="990033"/>
              </a:buClr>
              <a:buFont typeface="Wingdings" panose="05000000000000000000" pitchFamily="2" charset="2"/>
              <a:buChar char="q"/>
            </a:pPr>
            <a:r>
              <a:rPr lang="en-US" altLang="en-US" b="1" dirty="0">
                <a:solidFill>
                  <a:schemeClr val="accent1">
                    <a:lumMod val="20000"/>
                    <a:lumOff val="80000"/>
                  </a:schemeClr>
                </a:solidFill>
              </a:rPr>
              <a:t>Minimize fluid overload and dyspnea</a:t>
            </a:r>
          </a:p>
          <a:p>
            <a:pPr lvl="1">
              <a:spcAft>
                <a:spcPts val="1563"/>
              </a:spcAft>
              <a:buClr>
                <a:srgbClr val="990033"/>
              </a:buClr>
              <a:buFont typeface="Wingdings" panose="05000000000000000000" pitchFamily="2" charset="2"/>
              <a:buChar char="q"/>
            </a:pPr>
            <a:r>
              <a:rPr lang="en-US" altLang="en-US" b="1" dirty="0">
                <a:solidFill>
                  <a:schemeClr val="accent1">
                    <a:lumMod val="20000"/>
                    <a:lumOff val="80000"/>
                  </a:schemeClr>
                </a:solidFill>
              </a:rPr>
              <a:t>Use diuretics</a:t>
            </a:r>
          </a:p>
          <a:p>
            <a:pPr lvl="1">
              <a:spcAft>
                <a:spcPts val="1563"/>
              </a:spcAft>
              <a:buClr>
                <a:srgbClr val="990033"/>
              </a:buClr>
              <a:buFont typeface="Wingdings" panose="05000000000000000000" pitchFamily="2" charset="2"/>
              <a:buChar char="q"/>
            </a:pPr>
            <a:r>
              <a:rPr lang="en-US" altLang="en-US" b="1" dirty="0">
                <a:solidFill>
                  <a:schemeClr val="accent1">
                    <a:lumMod val="20000"/>
                    <a:lumOff val="80000"/>
                  </a:schemeClr>
                </a:solidFill>
              </a:rPr>
              <a:t>Restrict salt </a:t>
            </a:r>
          </a:p>
          <a:p>
            <a:pPr>
              <a:spcAft>
                <a:spcPts val="2163"/>
              </a:spcAft>
              <a:buClr>
                <a:srgbClr val="990033"/>
              </a:buClr>
              <a:buFont typeface="Wingdings" panose="05000000000000000000" pitchFamily="2" charset="2"/>
              <a:buChar char="Ø"/>
            </a:pPr>
            <a:r>
              <a:rPr lang="en-US" altLang="en-US" sz="2400" b="1" dirty="0">
                <a:solidFill>
                  <a:schemeClr val="accent1">
                    <a:lumMod val="20000"/>
                    <a:lumOff val="80000"/>
                  </a:schemeClr>
                </a:solidFill>
              </a:rPr>
              <a:t>Enroll in pulmonary rehabilitation</a:t>
            </a:r>
          </a:p>
        </p:txBody>
      </p:sp>
    </p:spTree>
    <p:extLst>
      <p:ext uri="{BB962C8B-B14F-4D97-AF65-F5344CB8AC3E}">
        <p14:creationId xmlns:p14="http://schemas.microsoft.com/office/powerpoint/2010/main" val="289883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352" y="415238"/>
            <a:ext cx="9066415" cy="1293028"/>
          </a:xfrm>
        </p:spPr>
        <p:txBody>
          <a:bodyPr/>
          <a:lstStyle/>
          <a:p>
            <a:pPr algn="l"/>
            <a:r>
              <a:rPr lang="en-US" b="1" dirty="0" smtClean="0">
                <a:solidFill>
                  <a:srgbClr val="FFFF00"/>
                </a:solidFill>
              </a:rPr>
              <a:t>Pre-medication in night before operation</a:t>
            </a:r>
            <a:endParaRPr lang="en-US" b="1" dirty="0">
              <a:solidFill>
                <a:srgbClr val="FFFF00"/>
              </a:solidFill>
            </a:endParaRPr>
          </a:p>
        </p:txBody>
      </p:sp>
      <p:sp>
        <p:nvSpPr>
          <p:cNvPr id="3" name="Text Placeholder 2"/>
          <p:cNvSpPr>
            <a:spLocks noGrp="1"/>
          </p:cNvSpPr>
          <p:nvPr>
            <p:ph type="body" idx="1"/>
          </p:nvPr>
        </p:nvSpPr>
        <p:spPr>
          <a:xfrm>
            <a:off x="644237" y="1446415"/>
            <a:ext cx="10820400" cy="4024125"/>
          </a:xfrm>
        </p:spPr>
        <p:txBody>
          <a:bodyPr>
            <a:normAutofit/>
          </a:bodyPr>
          <a:lstStyle/>
          <a:p>
            <a:r>
              <a:rPr lang="en-US" sz="2400" b="1" dirty="0">
                <a:solidFill>
                  <a:srgbClr val="FFC000"/>
                </a:solidFill>
              </a:rPr>
              <a:t>Sedation: Supplemental oxygen should be used and pre-operative sedation minimized to avoid hypoxia and </a:t>
            </a:r>
            <a:r>
              <a:rPr lang="en-US" sz="2400" b="1" dirty="0" err="1">
                <a:solidFill>
                  <a:srgbClr val="FFC000"/>
                </a:solidFill>
              </a:rPr>
              <a:t>hypercarbia</a:t>
            </a:r>
            <a:r>
              <a:rPr lang="en-US" sz="2400" b="1" dirty="0">
                <a:solidFill>
                  <a:srgbClr val="FFC000"/>
                </a:solidFill>
              </a:rPr>
              <a:t>. </a:t>
            </a:r>
            <a:endParaRPr lang="en-US" sz="2400" b="1" dirty="0" smtClean="0">
              <a:solidFill>
                <a:srgbClr val="FFC000"/>
              </a:solidFill>
            </a:endParaRPr>
          </a:p>
          <a:p>
            <a:r>
              <a:rPr lang="en-US" sz="2400" b="1" dirty="0" smtClean="0">
                <a:solidFill>
                  <a:srgbClr val="FFC000"/>
                </a:solidFill>
              </a:rPr>
              <a:t>Adequate fasting time should be considered; IV fluid may be needed to avoid hypovolemia.</a:t>
            </a:r>
          </a:p>
          <a:p>
            <a:pPr marL="0" indent="0">
              <a:buNone/>
            </a:pPr>
            <a:endParaRPr lang="en-US" sz="2400" b="1" dirty="0">
              <a:solidFill>
                <a:srgbClr val="FFC000"/>
              </a:solidFill>
            </a:endParaRPr>
          </a:p>
        </p:txBody>
      </p:sp>
      <p:pic>
        <p:nvPicPr>
          <p:cNvPr id="4" name="Picture 3"/>
          <p:cNvPicPr>
            <a:picLocks noChangeAspect="1"/>
          </p:cNvPicPr>
          <p:nvPr/>
        </p:nvPicPr>
        <p:blipFill>
          <a:blip r:embed="rId2"/>
          <a:stretch>
            <a:fillRect/>
          </a:stretch>
        </p:blipFill>
        <p:spPr>
          <a:xfrm>
            <a:off x="1803862" y="3021874"/>
            <a:ext cx="8254538" cy="3790702"/>
          </a:xfrm>
          <a:prstGeom prst="rect">
            <a:avLst/>
          </a:prstGeom>
        </p:spPr>
      </p:pic>
    </p:spTree>
    <p:extLst>
      <p:ext uri="{BB962C8B-B14F-4D97-AF65-F5344CB8AC3E}">
        <p14:creationId xmlns:p14="http://schemas.microsoft.com/office/powerpoint/2010/main" val="252333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80" y="398613"/>
            <a:ext cx="8610600" cy="623852"/>
          </a:xfrm>
        </p:spPr>
        <p:txBody>
          <a:bodyPr/>
          <a:lstStyle/>
          <a:p>
            <a:r>
              <a:rPr lang="en-US" b="1" dirty="0" smtClean="0">
                <a:solidFill>
                  <a:srgbClr val="FFFF00"/>
                </a:solidFill>
              </a:rPr>
              <a:t>Inappropriate PH in CAD or valve Dis.</a:t>
            </a:r>
            <a:endParaRPr lang="en-US" b="1" dirty="0">
              <a:solidFill>
                <a:srgbClr val="FFFF00"/>
              </a:solidFill>
            </a:endParaRPr>
          </a:p>
        </p:txBody>
      </p:sp>
      <p:sp>
        <p:nvSpPr>
          <p:cNvPr id="3" name="Text Placeholder 2"/>
          <p:cNvSpPr>
            <a:spLocks noGrp="1"/>
          </p:cNvSpPr>
          <p:nvPr>
            <p:ph type="body" idx="1"/>
          </p:nvPr>
        </p:nvSpPr>
        <p:spPr>
          <a:xfrm>
            <a:off x="199505" y="1088967"/>
            <a:ext cx="11895513" cy="5652655"/>
          </a:xfrm>
        </p:spPr>
        <p:txBody>
          <a:bodyPr>
            <a:normAutofit fontScale="92500" lnSpcReduction="10000"/>
          </a:bodyPr>
          <a:lstStyle/>
          <a:p>
            <a:r>
              <a:rPr lang="en-US" sz="2600" b="1" u="sng" dirty="0" err="1">
                <a:hlinkClick r:id="rId2" tooltip="Postepy w kardiologii interwencyjnej = Advances in interventional cardiology."/>
              </a:rPr>
              <a:t>Postepy</a:t>
            </a:r>
            <a:r>
              <a:rPr lang="en-US" sz="2600" b="1" u="sng" dirty="0">
                <a:hlinkClick r:id="rId2" tooltip="Postepy w kardiologii interwencyjnej = Advances in interventional cardiology."/>
              </a:rPr>
              <a:t> </a:t>
            </a:r>
            <a:r>
              <a:rPr lang="en-US" sz="2600" b="1" u="sng" dirty="0" err="1">
                <a:hlinkClick r:id="rId2" tooltip="Postepy w kardiologii interwencyjnej = Advances in interventional cardiology."/>
              </a:rPr>
              <a:t>Kardiol</a:t>
            </a:r>
            <a:r>
              <a:rPr lang="en-US" sz="2600" b="1" u="sng" dirty="0">
                <a:hlinkClick r:id="rId2" tooltip="Postepy w kardiologii interwencyjnej = Advances in interventional cardiology."/>
              </a:rPr>
              <a:t> </a:t>
            </a:r>
            <a:r>
              <a:rPr lang="en-US" sz="2600" b="1" u="sng" dirty="0" err="1">
                <a:hlinkClick r:id="rId2" tooltip="Postepy w kardiologii interwencyjnej = Advances in interventional cardiology."/>
              </a:rPr>
              <a:t>Interwencyjnej</a:t>
            </a:r>
            <a:r>
              <a:rPr lang="en-US" sz="2600" b="1" u="sng" dirty="0">
                <a:hlinkClick r:id="rId2" tooltip="Postepy w kardiologii interwencyjnej = Advances in interventional cardiology."/>
              </a:rPr>
              <a:t>.</a:t>
            </a:r>
            <a:r>
              <a:rPr lang="en-US" sz="2600" b="1" dirty="0"/>
              <a:t> 2016;12(4):355-359. </a:t>
            </a:r>
            <a:r>
              <a:rPr lang="en-US" sz="2600" b="1" dirty="0" err="1"/>
              <a:t>Epub</a:t>
            </a:r>
            <a:r>
              <a:rPr lang="en-US" sz="2600" b="1" dirty="0"/>
              <a:t> 2016 Nov 17.</a:t>
            </a:r>
          </a:p>
          <a:p>
            <a:r>
              <a:rPr lang="en-US" sz="2900" b="1" dirty="0">
                <a:solidFill>
                  <a:srgbClr val="FFFF00"/>
                </a:solidFill>
              </a:rPr>
              <a:t>High prevalence of severe coronary artery disease in elderly patients with non-operable chronic thromboembolic pulmonary hypertension referred for balloon pulmonary angioplasty.</a:t>
            </a:r>
          </a:p>
          <a:p>
            <a:r>
              <a:rPr lang="en-US" sz="1500" u="sng" dirty="0" err="1">
                <a:hlinkClick r:id="rId3"/>
              </a:rPr>
              <a:t>Roik</a:t>
            </a:r>
            <a:r>
              <a:rPr lang="en-US" sz="1500" u="sng" dirty="0">
                <a:hlinkClick r:id="rId3"/>
              </a:rPr>
              <a:t> M</a:t>
            </a:r>
            <a:r>
              <a:rPr lang="en-US" sz="1500" baseline="30000" dirty="0"/>
              <a:t>1</a:t>
            </a:r>
            <a:r>
              <a:rPr lang="en-US" sz="1500" dirty="0"/>
              <a:t>, </a:t>
            </a:r>
            <a:r>
              <a:rPr lang="en-US" sz="1500" u="sng" dirty="0" err="1">
                <a:hlinkClick r:id="rId4"/>
              </a:rPr>
              <a:t>Wretowski</a:t>
            </a:r>
            <a:r>
              <a:rPr lang="en-US" sz="1500" u="sng" dirty="0">
                <a:hlinkClick r:id="rId4"/>
              </a:rPr>
              <a:t> D</a:t>
            </a:r>
            <a:r>
              <a:rPr lang="en-US" sz="1500" baseline="30000" dirty="0"/>
              <a:t>1</a:t>
            </a:r>
            <a:r>
              <a:rPr lang="en-US" sz="1500" dirty="0"/>
              <a:t>, </a:t>
            </a:r>
            <a:r>
              <a:rPr lang="en-US" sz="1500" u="sng" dirty="0" err="1">
                <a:hlinkClick r:id="rId5"/>
              </a:rPr>
              <a:t>Kostrubiec</a:t>
            </a:r>
            <a:r>
              <a:rPr lang="en-US" sz="1500" u="sng" dirty="0">
                <a:hlinkClick r:id="rId5"/>
              </a:rPr>
              <a:t> M</a:t>
            </a:r>
            <a:r>
              <a:rPr lang="en-US" sz="1500" baseline="30000" dirty="0"/>
              <a:t>1</a:t>
            </a:r>
            <a:r>
              <a:rPr lang="en-US" sz="1500" dirty="0"/>
              <a:t>, </a:t>
            </a:r>
            <a:r>
              <a:rPr lang="en-US" sz="1500" u="sng" dirty="0" err="1">
                <a:hlinkClick r:id="rId6"/>
              </a:rPr>
              <a:t>Dzikowska-Diduch</a:t>
            </a:r>
            <a:r>
              <a:rPr lang="en-US" sz="1500" u="sng" dirty="0">
                <a:hlinkClick r:id="rId6"/>
              </a:rPr>
              <a:t> O</a:t>
            </a:r>
            <a:r>
              <a:rPr lang="en-US" sz="1500" baseline="30000" dirty="0"/>
              <a:t>1</a:t>
            </a:r>
            <a:r>
              <a:rPr lang="en-US" sz="1500" dirty="0"/>
              <a:t>, </a:t>
            </a:r>
            <a:r>
              <a:rPr lang="en-US" sz="1500" u="sng" dirty="0" err="1">
                <a:hlinkClick r:id="rId7"/>
              </a:rPr>
              <a:t>Łabyk</a:t>
            </a:r>
            <a:r>
              <a:rPr lang="en-US" sz="1500" u="sng" dirty="0">
                <a:hlinkClick r:id="rId7"/>
              </a:rPr>
              <a:t> A</a:t>
            </a:r>
            <a:r>
              <a:rPr lang="en-US" sz="1500" baseline="30000" dirty="0"/>
              <a:t>1</a:t>
            </a:r>
            <a:r>
              <a:rPr lang="en-US" sz="1500" dirty="0"/>
              <a:t>, </a:t>
            </a:r>
            <a:r>
              <a:rPr lang="en-US" sz="1500" u="sng" dirty="0" err="1">
                <a:hlinkClick r:id="rId8"/>
              </a:rPr>
              <a:t>Irzyk</a:t>
            </a:r>
            <a:r>
              <a:rPr lang="en-US" sz="1500" u="sng" dirty="0">
                <a:hlinkClick r:id="rId8"/>
              </a:rPr>
              <a:t> K</a:t>
            </a:r>
            <a:r>
              <a:rPr lang="en-US" sz="1500" baseline="30000" dirty="0"/>
              <a:t>1</a:t>
            </a:r>
            <a:r>
              <a:rPr lang="en-US" sz="1500" dirty="0"/>
              <a:t>, </a:t>
            </a:r>
            <a:r>
              <a:rPr lang="en-US" sz="1500" u="sng" dirty="0" err="1">
                <a:hlinkClick r:id="rId9"/>
              </a:rPr>
              <a:t>Lichodziejewska</a:t>
            </a:r>
            <a:r>
              <a:rPr lang="en-US" sz="1500" u="sng" dirty="0">
                <a:hlinkClick r:id="rId9"/>
              </a:rPr>
              <a:t> B</a:t>
            </a:r>
            <a:r>
              <a:rPr lang="en-US" sz="1500" baseline="30000" dirty="0"/>
              <a:t>1</a:t>
            </a:r>
            <a:r>
              <a:rPr lang="en-US" sz="1500" dirty="0"/>
              <a:t>, </a:t>
            </a:r>
            <a:r>
              <a:rPr lang="en-US" sz="1500" u="sng" dirty="0" err="1">
                <a:hlinkClick r:id="rId10"/>
              </a:rPr>
              <a:t>Wyzgał</a:t>
            </a:r>
            <a:r>
              <a:rPr lang="en-US" sz="1500" u="sng" dirty="0">
                <a:hlinkClick r:id="rId10"/>
              </a:rPr>
              <a:t> A</a:t>
            </a:r>
            <a:r>
              <a:rPr lang="en-US" sz="1500" baseline="30000" dirty="0"/>
              <a:t>1</a:t>
            </a:r>
            <a:r>
              <a:rPr lang="en-US" sz="1500" dirty="0"/>
              <a:t>, </a:t>
            </a:r>
            <a:r>
              <a:rPr lang="en-US" sz="1500" u="sng" dirty="0">
                <a:hlinkClick r:id="rId11"/>
              </a:rPr>
              <a:t>Jankowski K</a:t>
            </a:r>
            <a:r>
              <a:rPr lang="en-US" sz="1500" baseline="30000" dirty="0"/>
              <a:t>1</a:t>
            </a:r>
            <a:r>
              <a:rPr lang="en-US" sz="1500" dirty="0"/>
              <a:t>, </a:t>
            </a:r>
            <a:r>
              <a:rPr lang="en-US" sz="1500" u="sng" dirty="0" err="1">
                <a:hlinkClick r:id="rId12"/>
              </a:rPr>
              <a:t>Pruszczyk</a:t>
            </a:r>
            <a:r>
              <a:rPr lang="en-US" sz="1500" u="sng" dirty="0">
                <a:hlinkClick r:id="rId12"/>
              </a:rPr>
              <a:t> </a:t>
            </a:r>
            <a:r>
              <a:rPr lang="en-US" sz="1500" u="sng" dirty="0" smtClean="0">
                <a:hlinkClick r:id="rId12"/>
              </a:rPr>
              <a:t>P</a:t>
            </a:r>
            <a:endParaRPr lang="en-US" sz="1500" u="sng" dirty="0" smtClean="0"/>
          </a:p>
          <a:p>
            <a:endParaRPr lang="en-US" sz="1500" dirty="0"/>
          </a:p>
          <a:p>
            <a:r>
              <a:rPr lang="en-US" dirty="0" smtClean="0"/>
              <a:t>To </a:t>
            </a:r>
            <a:r>
              <a:rPr lang="en-US" dirty="0"/>
              <a:t>show that all elderly CTEPH patients referred for BPA are at higher risk of obstructive coronary artery disease and that, in daily practice, they should undergo invasive coronary angiography.</a:t>
            </a:r>
          </a:p>
          <a:p>
            <a:r>
              <a:rPr lang="en-US" b="1" cap="all" dirty="0" smtClean="0"/>
              <a:t>RESULTS: </a:t>
            </a:r>
            <a:r>
              <a:rPr lang="en-US" dirty="0" smtClean="0"/>
              <a:t>Severe</a:t>
            </a:r>
            <a:r>
              <a:rPr lang="en-US" dirty="0"/>
              <a:t> CAD was more frequent in elderly patients with non-operable type II or type III CTEPH candidates for BPA than in elderly acute PE survivors with excluded CTEPH (54.5% vs. 16.7%, </a:t>
            </a:r>
            <a:r>
              <a:rPr lang="en-US" i="1" dirty="0"/>
              <a:t>p</a:t>
            </a:r>
            <a:r>
              <a:rPr lang="en-US" dirty="0"/>
              <a:t> &lt; 0.01), and therefore elderly CTEPH patients referred for BPA were at higher risk of CAD (OR = 5.9, 95% CI: 1.64-21.46, </a:t>
            </a:r>
            <a:r>
              <a:rPr lang="en-US" i="1" dirty="0"/>
              <a:t>p</a:t>
            </a:r>
            <a:r>
              <a:rPr lang="en-US" dirty="0"/>
              <a:t> = 0.007) when compared to elderly survivors after acute PE with excluded CTEPH.</a:t>
            </a:r>
          </a:p>
          <a:p>
            <a:r>
              <a:rPr lang="en-US" sz="2900" b="1" cap="all" dirty="0" smtClean="0">
                <a:solidFill>
                  <a:schemeClr val="accent2">
                    <a:lumMod val="20000"/>
                    <a:lumOff val="80000"/>
                  </a:schemeClr>
                </a:solidFill>
              </a:rPr>
              <a:t>CONCLUSIONS: </a:t>
            </a:r>
            <a:r>
              <a:rPr lang="en-US" sz="2900" b="1" dirty="0" smtClean="0">
                <a:solidFill>
                  <a:schemeClr val="accent2">
                    <a:lumMod val="20000"/>
                    <a:lumOff val="80000"/>
                  </a:schemeClr>
                </a:solidFill>
              </a:rPr>
              <a:t>All </a:t>
            </a:r>
            <a:r>
              <a:rPr lang="en-US" sz="2900" b="1" dirty="0">
                <a:solidFill>
                  <a:schemeClr val="accent2">
                    <a:lumMod val="20000"/>
                    <a:lumOff val="80000"/>
                  </a:schemeClr>
                </a:solidFill>
              </a:rPr>
              <a:t>elderly CTEPH patients referred for BPA are at higher risk of severe CAD and should routinely undergo invasive coronary angiography before BPA.</a:t>
            </a:r>
          </a:p>
          <a:p>
            <a:endParaRPr lang="en-US" dirty="0"/>
          </a:p>
        </p:txBody>
      </p:sp>
    </p:spTree>
    <p:extLst>
      <p:ext uri="{BB962C8B-B14F-4D97-AF65-F5344CB8AC3E}">
        <p14:creationId xmlns:p14="http://schemas.microsoft.com/office/powerpoint/2010/main" val="369249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356" y="423551"/>
            <a:ext cx="7707284" cy="682042"/>
          </a:xfrm>
        </p:spPr>
        <p:txBody>
          <a:bodyPr/>
          <a:lstStyle/>
          <a:p>
            <a:pPr algn="l"/>
            <a:r>
              <a:rPr lang="en-US" b="1" dirty="0" smtClean="0">
                <a:solidFill>
                  <a:srgbClr val="FFFF00"/>
                </a:solidFill>
              </a:rPr>
              <a:t>Hepatic diseases in PH</a:t>
            </a:r>
            <a:endParaRPr lang="en-US" b="1" dirty="0">
              <a:solidFill>
                <a:srgbClr val="FFFF00"/>
              </a:solidFill>
            </a:endParaRPr>
          </a:p>
        </p:txBody>
      </p:sp>
      <p:sp>
        <p:nvSpPr>
          <p:cNvPr id="3" name="Content Placeholder 2"/>
          <p:cNvSpPr>
            <a:spLocks noGrp="1"/>
          </p:cNvSpPr>
          <p:nvPr>
            <p:ph idx="1"/>
          </p:nvPr>
        </p:nvSpPr>
        <p:spPr>
          <a:xfrm>
            <a:off x="1" y="1197032"/>
            <a:ext cx="12111644" cy="5660967"/>
          </a:xfrm>
        </p:spPr>
        <p:txBody>
          <a:bodyPr>
            <a:normAutofit fontScale="77500" lnSpcReduction="20000"/>
          </a:bodyPr>
          <a:lstStyle/>
          <a:p>
            <a:r>
              <a:rPr lang="en-US" sz="2300" b="1" u="sng" dirty="0">
                <a:hlinkClick r:id="rId2" tooltip="La Revue de medecine interne."/>
              </a:rPr>
              <a:t>Rev Med Interne.</a:t>
            </a:r>
            <a:r>
              <a:rPr lang="en-US" sz="2300" b="1" dirty="0"/>
              <a:t> 2018 Dec;39(12):925-934. </a:t>
            </a:r>
            <a:r>
              <a:rPr lang="en-US" sz="2300" b="1" dirty="0" err="1"/>
              <a:t>doi</a:t>
            </a:r>
            <a:r>
              <a:rPr lang="en-US" sz="2300" b="1" dirty="0"/>
              <a:t>: 10.1016/j.revmed.2018.07.015. </a:t>
            </a:r>
            <a:r>
              <a:rPr lang="en-US" sz="2300" b="1" dirty="0" err="1"/>
              <a:t>Epub</a:t>
            </a:r>
            <a:r>
              <a:rPr lang="en-US" sz="2300" b="1" dirty="0"/>
              <a:t> 2018 Aug 30.</a:t>
            </a:r>
          </a:p>
          <a:p>
            <a:r>
              <a:rPr lang="en-US" sz="3400" b="1" dirty="0">
                <a:solidFill>
                  <a:srgbClr val="FFFF00"/>
                </a:solidFill>
              </a:rPr>
              <a:t>[Liver diseases and pulmonary vascular disorders</a:t>
            </a:r>
            <a:r>
              <a:rPr lang="en-US" sz="3400" b="1" dirty="0" smtClean="0">
                <a:solidFill>
                  <a:srgbClr val="FFFF00"/>
                </a:solidFill>
              </a:rPr>
              <a:t>].</a:t>
            </a:r>
            <a:endParaRPr lang="en-US" sz="3400" b="1" dirty="0">
              <a:solidFill>
                <a:srgbClr val="FFFF00"/>
              </a:solidFill>
            </a:endParaRPr>
          </a:p>
          <a:p>
            <a:r>
              <a:rPr lang="en-US" sz="2100" u="sng" dirty="0" err="1">
                <a:hlinkClick r:id="rId3"/>
              </a:rPr>
              <a:t>Riou</a:t>
            </a:r>
            <a:r>
              <a:rPr lang="en-US" sz="2100" u="sng" dirty="0">
                <a:hlinkClick r:id="rId3"/>
              </a:rPr>
              <a:t> M</a:t>
            </a:r>
            <a:r>
              <a:rPr lang="en-US" sz="2100" baseline="30000" dirty="0"/>
              <a:t>1</a:t>
            </a:r>
            <a:r>
              <a:rPr lang="en-US" sz="2100" dirty="0"/>
              <a:t>, </a:t>
            </a:r>
            <a:r>
              <a:rPr lang="en-US" sz="2100" u="sng" dirty="0" err="1">
                <a:hlinkClick r:id="rId4"/>
              </a:rPr>
              <a:t>Jutant</a:t>
            </a:r>
            <a:r>
              <a:rPr lang="en-US" sz="2100" u="sng" dirty="0">
                <a:hlinkClick r:id="rId4"/>
              </a:rPr>
              <a:t> EM</a:t>
            </a:r>
            <a:r>
              <a:rPr lang="en-US" sz="2100" baseline="30000" dirty="0"/>
              <a:t>2</a:t>
            </a:r>
            <a:r>
              <a:rPr lang="en-US" sz="2100" dirty="0"/>
              <a:t>, </a:t>
            </a:r>
            <a:r>
              <a:rPr lang="en-US" sz="2100" u="sng" dirty="0" err="1">
                <a:hlinkClick r:id="rId5"/>
              </a:rPr>
              <a:t>Mignard</a:t>
            </a:r>
            <a:r>
              <a:rPr lang="en-US" sz="2100" u="sng" dirty="0">
                <a:hlinkClick r:id="rId5"/>
              </a:rPr>
              <a:t> X</a:t>
            </a:r>
            <a:r>
              <a:rPr lang="en-US" sz="2100" baseline="30000" dirty="0"/>
              <a:t>2</a:t>
            </a:r>
            <a:r>
              <a:rPr lang="en-US" sz="2100" dirty="0"/>
              <a:t>, </a:t>
            </a:r>
            <a:r>
              <a:rPr lang="en-US" sz="2100" u="sng" dirty="0" err="1">
                <a:hlinkClick r:id="rId6"/>
              </a:rPr>
              <a:t>Canuet</a:t>
            </a:r>
            <a:r>
              <a:rPr lang="en-US" sz="2100" u="sng" dirty="0">
                <a:hlinkClick r:id="rId6"/>
              </a:rPr>
              <a:t> M</a:t>
            </a:r>
            <a:r>
              <a:rPr lang="en-US" sz="2100" baseline="30000" dirty="0"/>
              <a:t>3</a:t>
            </a:r>
            <a:r>
              <a:rPr lang="en-US" sz="2100" dirty="0"/>
              <a:t>, </a:t>
            </a:r>
            <a:r>
              <a:rPr lang="en-US" sz="2100" u="sng" dirty="0">
                <a:hlinkClick r:id="rId7"/>
              </a:rPr>
              <a:t>Humbert M</a:t>
            </a:r>
            <a:r>
              <a:rPr lang="en-US" sz="2100" baseline="30000" dirty="0"/>
              <a:t>2</a:t>
            </a:r>
            <a:r>
              <a:rPr lang="en-US" sz="2100" dirty="0"/>
              <a:t>, </a:t>
            </a:r>
            <a:r>
              <a:rPr lang="en-US" sz="2100" u="sng" dirty="0" err="1">
                <a:hlinkClick r:id="rId8"/>
              </a:rPr>
              <a:t>Sitbon</a:t>
            </a:r>
            <a:r>
              <a:rPr lang="en-US" sz="2100" u="sng" dirty="0">
                <a:hlinkClick r:id="rId8"/>
              </a:rPr>
              <a:t> O</a:t>
            </a:r>
            <a:r>
              <a:rPr lang="en-US" sz="2100" baseline="30000" dirty="0"/>
              <a:t>2</a:t>
            </a:r>
            <a:r>
              <a:rPr lang="en-US" sz="2100" dirty="0"/>
              <a:t>, </a:t>
            </a:r>
            <a:r>
              <a:rPr lang="en-US" sz="2100" u="sng" dirty="0" err="1">
                <a:hlinkClick r:id="rId9"/>
              </a:rPr>
              <a:t>Savale</a:t>
            </a:r>
            <a:r>
              <a:rPr lang="en-US" sz="2100" u="sng" dirty="0">
                <a:hlinkClick r:id="rId9"/>
              </a:rPr>
              <a:t> L</a:t>
            </a:r>
            <a:r>
              <a:rPr lang="en-US" sz="2100" baseline="30000" dirty="0"/>
              <a:t>2</a:t>
            </a:r>
            <a:r>
              <a:rPr lang="en-US" sz="2100" dirty="0"/>
              <a:t>, </a:t>
            </a:r>
            <a:r>
              <a:rPr lang="en-US" sz="2100" u="sng" dirty="0" err="1">
                <a:hlinkClick r:id="rId10"/>
              </a:rPr>
              <a:t>Montani</a:t>
            </a:r>
            <a:r>
              <a:rPr lang="en-US" sz="2100" u="sng" dirty="0">
                <a:hlinkClick r:id="rId10"/>
              </a:rPr>
              <a:t> D</a:t>
            </a:r>
            <a:r>
              <a:rPr lang="en-US" sz="2100" baseline="30000" dirty="0"/>
              <a:t>4</a:t>
            </a:r>
            <a:r>
              <a:rPr lang="en-US" sz="2100" dirty="0" smtClean="0"/>
              <a:t>.</a:t>
            </a:r>
            <a:endParaRPr lang="en-US" sz="2100" b="1" dirty="0"/>
          </a:p>
          <a:p>
            <a:pPr marL="0" indent="0">
              <a:buNone/>
            </a:pPr>
            <a:endParaRPr lang="en-US" b="1" dirty="0"/>
          </a:p>
          <a:p>
            <a:pPr>
              <a:lnSpc>
                <a:spcPct val="120000"/>
              </a:lnSpc>
            </a:pPr>
            <a:r>
              <a:rPr lang="en-US" sz="2300" dirty="0" smtClean="0">
                <a:solidFill>
                  <a:srgbClr val="FFC000"/>
                </a:solidFill>
              </a:rPr>
              <a:t>Two</a:t>
            </a:r>
            <a:r>
              <a:rPr lang="en-US" sz="2300" dirty="0">
                <a:solidFill>
                  <a:srgbClr val="FFC000"/>
                </a:solidFill>
              </a:rPr>
              <a:t> pulmonary vascular disorders can be associated with portal hypertension or chronic liver diseases: </a:t>
            </a:r>
            <a:r>
              <a:rPr lang="en-US" sz="3100" b="1" dirty="0" err="1"/>
              <a:t>portopulmonary</a:t>
            </a:r>
            <a:r>
              <a:rPr lang="en-US" sz="3100" b="1" dirty="0"/>
              <a:t> hypertension (</a:t>
            </a:r>
            <a:r>
              <a:rPr lang="en-US" sz="3100" b="1" dirty="0" err="1"/>
              <a:t>PoPH</a:t>
            </a:r>
            <a:r>
              <a:rPr lang="en-US" sz="3100" b="1" dirty="0"/>
              <a:t>) </a:t>
            </a:r>
            <a:r>
              <a:rPr lang="en-US" sz="2300" dirty="0">
                <a:solidFill>
                  <a:srgbClr val="FFC000"/>
                </a:solidFill>
              </a:rPr>
              <a:t>related to pulmonary small arteries remodeling and </a:t>
            </a:r>
            <a:r>
              <a:rPr lang="en-US" sz="2300" dirty="0" smtClean="0">
                <a:solidFill>
                  <a:srgbClr val="FFC000"/>
                </a:solidFill>
              </a:rPr>
              <a:t>obstruction</a:t>
            </a:r>
            <a:endParaRPr lang="en-US" sz="2300" dirty="0" smtClean="0">
              <a:solidFill>
                <a:srgbClr val="FFC000"/>
              </a:solidFill>
            </a:endParaRPr>
          </a:p>
          <a:p>
            <a:pPr>
              <a:lnSpc>
                <a:spcPct val="120000"/>
              </a:lnSpc>
            </a:pPr>
            <a:r>
              <a:rPr lang="en-US" sz="3100" b="1" dirty="0" err="1" smtClean="0">
                <a:solidFill>
                  <a:srgbClr val="FFFF00"/>
                </a:solidFill>
                <a:effectLst>
                  <a:outerShdw blurRad="38100" dist="38100" dir="2700000" algn="tl">
                    <a:srgbClr val="000000">
                      <a:alpha val="43137"/>
                    </a:srgbClr>
                  </a:outerShdw>
                </a:effectLst>
              </a:rPr>
              <a:t>hepatopulmonary</a:t>
            </a:r>
            <a:r>
              <a:rPr lang="en-US" sz="3100" b="1" dirty="0" smtClean="0">
                <a:solidFill>
                  <a:srgbClr val="FFFF00"/>
                </a:solidFill>
                <a:effectLst>
                  <a:outerShdw blurRad="38100" dist="38100" dir="2700000" algn="tl">
                    <a:srgbClr val="000000">
                      <a:alpha val="43137"/>
                    </a:srgbClr>
                  </a:outerShdw>
                </a:effectLst>
              </a:rPr>
              <a:t> </a:t>
            </a:r>
            <a:r>
              <a:rPr lang="en-US" sz="3100" b="1" dirty="0">
                <a:solidFill>
                  <a:srgbClr val="FFFF00"/>
                </a:solidFill>
                <a:effectLst>
                  <a:outerShdw blurRad="38100" dist="38100" dir="2700000" algn="tl">
                    <a:srgbClr val="000000">
                      <a:alpha val="43137"/>
                    </a:srgbClr>
                  </a:outerShdw>
                </a:effectLst>
              </a:rPr>
              <a:t>syndrome </a:t>
            </a:r>
            <a:r>
              <a:rPr lang="en-US" sz="2600" b="1" dirty="0">
                <a:solidFill>
                  <a:srgbClr val="FFFF00"/>
                </a:solidFill>
              </a:rPr>
              <a:t>(HPS) </a:t>
            </a:r>
            <a:r>
              <a:rPr lang="en-US" sz="2300" dirty="0">
                <a:solidFill>
                  <a:srgbClr val="FFFF00"/>
                </a:solidFill>
              </a:rPr>
              <a:t>characterized by pulmonary capillaries dilatations and proliferations. </a:t>
            </a:r>
            <a:r>
              <a:rPr lang="en-US" sz="2300" dirty="0" err="1">
                <a:solidFill>
                  <a:srgbClr val="FFFF00"/>
                </a:solidFill>
              </a:rPr>
              <a:t>PoPH</a:t>
            </a:r>
            <a:r>
              <a:rPr lang="en-US" sz="2300" dirty="0">
                <a:solidFill>
                  <a:srgbClr val="FFFF00"/>
                </a:solidFill>
              </a:rPr>
              <a:t> is defined by the combination of pulmonary arterial hypertension (PAH) (mean pulmonary artery pressure [PAP]≥25mmHg, with normal pulmonary artery wedge pressure≤15mmHg and pulmonary vascular resistance [PVR]&gt;3 Wood units [WU]) and portal hypertension. </a:t>
            </a:r>
            <a:endParaRPr lang="en-US" sz="2300" dirty="0" smtClean="0">
              <a:solidFill>
                <a:srgbClr val="FFFF00"/>
              </a:solidFill>
            </a:endParaRPr>
          </a:p>
          <a:p>
            <a:pPr>
              <a:lnSpc>
                <a:spcPct val="120000"/>
              </a:lnSpc>
            </a:pPr>
            <a:r>
              <a:rPr lang="en-US" sz="2600" b="1" u="sng" dirty="0" smtClean="0">
                <a:solidFill>
                  <a:srgbClr val="FF0000"/>
                </a:solidFill>
              </a:rPr>
              <a:t>HPS </a:t>
            </a:r>
            <a:r>
              <a:rPr lang="en-US" sz="2600" b="1" u="sng" dirty="0">
                <a:solidFill>
                  <a:srgbClr val="FF0000"/>
                </a:solidFill>
              </a:rPr>
              <a:t>is a triad of intrapulmonary vascular dilatations, hypoxemia </a:t>
            </a:r>
            <a:r>
              <a:rPr lang="en-US" sz="2300" dirty="0"/>
              <a:t>(increased alveolar-arterial oxygen gradient) </a:t>
            </a:r>
            <a:r>
              <a:rPr lang="en-US" sz="2600" b="1" dirty="0">
                <a:solidFill>
                  <a:srgbClr val="FF0000"/>
                </a:solidFill>
              </a:rPr>
              <a:t>and liver disease or isolated portal hypertension</a:t>
            </a:r>
            <a:r>
              <a:rPr lang="en-US" sz="2300" dirty="0"/>
              <a:t>. The pathophysiology of both syndromes is complex and poorly understood. </a:t>
            </a:r>
            <a:r>
              <a:rPr lang="en-US" sz="2300" dirty="0" err="1"/>
              <a:t>PoPH</a:t>
            </a:r>
            <a:r>
              <a:rPr lang="en-US" sz="2300" dirty="0"/>
              <a:t> and HPS have a negative impact on functional and vital prognosis in patients with portal hypertension. </a:t>
            </a:r>
            <a:endParaRPr lang="en-US" sz="2300" dirty="0" smtClean="0"/>
          </a:p>
          <a:p>
            <a:pPr>
              <a:lnSpc>
                <a:spcPct val="120000"/>
              </a:lnSpc>
            </a:pPr>
            <a:r>
              <a:rPr lang="en-US" sz="2300" dirty="0" smtClean="0"/>
              <a:t>Liver</a:t>
            </a:r>
            <a:r>
              <a:rPr lang="en-US" sz="2300" dirty="0"/>
              <a:t> transplantation is the established treatment standard in </a:t>
            </a:r>
            <a:r>
              <a:rPr lang="en-US" sz="2300" dirty="0" smtClean="0"/>
              <a:t>HPS and </a:t>
            </a:r>
            <a:r>
              <a:rPr lang="en-US" sz="2300" dirty="0" err="1" smtClean="0"/>
              <a:t>PoPH</a:t>
            </a:r>
            <a:r>
              <a:rPr lang="en-US" sz="2300" dirty="0" smtClean="0"/>
              <a:t>. </a:t>
            </a:r>
            <a:endParaRPr lang="en-US" sz="2300" dirty="0"/>
          </a:p>
        </p:txBody>
      </p:sp>
    </p:spTree>
    <p:extLst>
      <p:ext uri="{BB962C8B-B14F-4D97-AF65-F5344CB8AC3E}">
        <p14:creationId xmlns:p14="http://schemas.microsoft.com/office/powerpoint/2010/main" val="1625215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502" y="381987"/>
            <a:ext cx="8610600" cy="499162"/>
          </a:xfrm>
        </p:spPr>
        <p:txBody>
          <a:bodyPr>
            <a:noAutofit/>
          </a:bodyPr>
          <a:lstStyle/>
          <a:p>
            <a:pPr algn="l"/>
            <a:r>
              <a:rPr lang="en-US" sz="4400" b="1" dirty="0" smtClean="0">
                <a:solidFill>
                  <a:srgbClr val="FFFF00"/>
                </a:solidFill>
              </a:rPr>
              <a:t>Coagulopathy in PH</a:t>
            </a:r>
            <a:endParaRPr lang="en-US" sz="4400" b="1" dirty="0">
              <a:solidFill>
                <a:srgbClr val="FFFF00"/>
              </a:solidFill>
            </a:endParaRPr>
          </a:p>
        </p:txBody>
      </p:sp>
      <p:sp>
        <p:nvSpPr>
          <p:cNvPr id="3" name="Content Placeholder 2"/>
          <p:cNvSpPr>
            <a:spLocks noGrp="1"/>
          </p:cNvSpPr>
          <p:nvPr>
            <p:ph idx="1"/>
          </p:nvPr>
        </p:nvSpPr>
        <p:spPr>
          <a:xfrm>
            <a:off x="-1" y="1130531"/>
            <a:ext cx="12192001" cy="5810596"/>
          </a:xfrm>
        </p:spPr>
        <p:txBody>
          <a:bodyPr>
            <a:normAutofit/>
          </a:bodyPr>
          <a:lstStyle/>
          <a:p>
            <a:pPr lvl="1"/>
            <a:r>
              <a:rPr lang="en-US" sz="2200" b="1" u="sng" dirty="0">
                <a:hlinkClick r:id="rId2" tooltip="Platelets."/>
              </a:rPr>
              <a:t>Platelets.</a:t>
            </a:r>
            <a:r>
              <a:rPr lang="en-US" sz="2200" b="1" dirty="0"/>
              <a:t> 2019;30(5):646-651. </a:t>
            </a:r>
            <a:r>
              <a:rPr lang="en-US" sz="2200" b="1" dirty="0" err="1"/>
              <a:t>doi</a:t>
            </a:r>
            <a:r>
              <a:rPr lang="en-US" sz="2200" b="1" dirty="0"/>
              <a:t>: 10.1080/09537104.2018.1499890. </a:t>
            </a:r>
            <a:r>
              <a:rPr lang="en-US" sz="2200" b="1" dirty="0" err="1"/>
              <a:t>Epub</a:t>
            </a:r>
            <a:r>
              <a:rPr lang="en-US" sz="2200" b="1" dirty="0"/>
              <a:t> 2018 Jul 26.</a:t>
            </a:r>
          </a:p>
          <a:p>
            <a:r>
              <a:rPr lang="en-US" b="1" dirty="0"/>
              <a:t>Platelet and coagulation disorders in newly diagnosed patients </a:t>
            </a:r>
            <a:r>
              <a:rPr lang="en-US" b="1" dirty="0" smtClean="0"/>
              <a:t>with</a:t>
            </a:r>
            <a:r>
              <a:rPr lang="en-US" b="1" dirty="0"/>
              <a:t> pulmonary arterial </a:t>
            </a:r>
            <a:r>
              <a:rPr lang="en-US" b="1" dirty="0" err="1" smtClean="0"/>
              <a:t>hypertension.</a:t>
            </a:r>
            <a:r>
              <a:rPr lang="en-US" sz="1500" u="sng" dirty="0" err="1" smtClean="0">
                <a:hlinkClick r:id="rId3"/>
              </a:rPr>
              <a:t>Vrigkou</a:t>
            </a:r>
            <a:r>
              <a:rPr lang="en-US" sz="1500" u="sng" dirty="0" smtClean="0">
                <a:hlinkClick r:id="rId3"/>
              </a:rPr>
              <a:t> E</a:t>
            </a:r>
            <a:r>
              <a:rPr lang="en-US" sz="1500" dirty="0" smtClean="0"/>
              <a:t>,</a:t>
            </a:r>
            <a:r>
              <a:rPr lang="en-US" sz="1500" dirty="0"/>
              <a:t> </a:t>
            </a:r>
            <a:r>
              <a:rPr lang="en-US" sz="1500" u="sng" dirty="0">
                <a:hlinkClick r:id="rId4"/>
              </a:rPr>
              <a:t>Tsangaris I</a:t>
            </a:r>
            <a:r>
              <a:rPr lang="en-US" sz="1500" baseline="30000" dirty="0"/>
              <a:t>1</a:t>
            </a:r>
            <a:r>
              <a:rPr lang="en-US" sz="1500" dirty="0"/>
              <a:t>, </a:t>
            </a:r>
            <a:r>
              <a:rPr lang="en-US" sz="1500" u="sng" dirty="0" err="1">
                <a:hlinkClick r:id="rId5"/>
              </a:rPr>
              <a:t>Bonovas</a:t>
            </a:r>
            <a:r>
              <a:rPr lang="en-US" sz="1500" u="sng" dirty="0">
                <a:hlinkClick r:id="rId5"/>
              </a:rPr>
              <a:t> </a:t>
            </a:r>
            <a:r>
              <a:rPr lang="en-US" sz="1500" u="sng" dirty="0" smtClean="0">
                <a:hlinkClick r:id="rId5"/>
              </a:rPr>
              <a:t>S</a:t>
            </a:r>
            <a:r>
              <a:rPr lang="en-US" sz="1500" dirty="0" smtClean="0"/>
              <a:t>,</a:t>
            </a:r>
            <a:r>
              <a:rPr lang="en-US" sz="1500" dirty="0"/>
              <a:t> </a:t>
            </a:r>
            <a:r>
              <a:rPr lang="en-US" sz="1500" u="sng" dirty="0" err="1">
                <a:hlinkClick r:id="rId6"/>
              </a:rPr>
              <a:t>Kopterides</a:t>
            </a:r>
            <a:r>
              <a:rPr lang="en-US" sz="1500" u="sng" dirty="0">
                <a:hlinkClick r:id="rId6"/>
              </a:rPr>
              <a:t> P</a:t>
            </a:r>
            <a:r>
              <a:rPr lang="en-US" sz="1500" baseline="30000" dirty="0"/>
              <a:t>1</a:t>
            </a:r>
            <a:r>
              <a:rPr lang="en-US" sz="1500" dirty="0"/>
              <a:t>, </a:t>
            </a:r>
            <a:r>
              <a:rPr lang="en-US" sz="1500" u="sng" dirty="0" err="1">
                <a:hlinkClick r:id="rId7"/>
              </a:rPr>
              <a:t>Kyriakou</a:t>
            </a:r>
            <a:r>
              <a:rPr lang="en-US" sz="1500" u="sng" dirty="0">
                <a:hlinkClick r:id="rId7"/>
              </a:rPr>
              <a:t> </a:t>
            </a:r>
            <a:r>
              <a:rPr lang="en-US" sz="1500" u="sng" dirty="0" smtClean="0">
                <a:hlinkClick r:id="rId7"/>
              </a:rPr>
              <a:t>E</a:t>
            </a:r>
            <a:r>
              <a:rPr lang="en-US" sz="1500" dirty="0" smtClean="0"/>
              <a:t>,</a:t>
            </a:r>
            <a:r>
              <a:rPr lang="en-US" sz="1500" dirty="0"/>
              <a:t> </a:t>
            </a:r>
            <a:r>
              <a:rPr lang="en-US" sz="1500" u="sng" dirty="0" err="1">
                <a:hlinkClick r:id="rId8"/>
              </a:rPr>
              <a:t>Konstantonis</a:t>
            </a:r>
            <a:r>
              <a:rPr lang="en-US" sz="1500" u="sng" dirty="0">
                <a:hlinkClick r:id="rId8"/>
              </a:rPr>
              <a:t> D</a:t>
            </a:r>
            <a:r>
              <a:rPr lang="en-US" sz="1500" baseline="30000" dirty="0"/>
              <a:t>1</a:t>
            </a:r>
            <a:r>
              <a:rPr lang="en-US" sz="1500" dirty="0"/>
              <a:t>, </a:t>
            </a:r>
            <a:r>
              <a:rPr lang="en-US" sz="1500" u="sng" dirty="0"/>
              <a:t>Pappas </a:t>
            </a:r>
            <a:endParaRPr lang="en-US" sz="1500" baseline="30000" dirty="0" smtClean="0"/>
          </a:p>
          <a:p>
            <a:pPr marL="0" indent="0">
              <a:buNone/>
            </a:pPr>
            <a:endParaRPr lang="en-US" sz="1500" dirty="0"/>
          </a:p>
          <a:p>
            <a:r>
              <a:rPr lang="en-US" dirty="0" smtClean="0">
                <a:solidFill>
                  <a:srgbClr val="FFC000"/>
                </a:solidFill>
              </a:rPr>
              <a:t>There </a:t>
            </a:r>
            <a:r>
              <a:rPr lang="en-US" dirty="0">
                <a:solidFill>
                  <a:srgbClr val="FFC000"/>
                </a:solidFill>
              </a:rPr>
              <a:t>is a complex and not fully elucidated association between pulmonary arterial hypertension (PAH) </a:t>
            </a:r>
            <a:r>
              <a:rPr lang="en-US" dirty="0" smtClean="0">
                <a:solidFill>
                  <a:srgbClr val="FFC000"/>
                </a:solidFill>
              </a:rPr>
              <a:t>and</a:t>
            </a:r>
            <a:r>
              <a:rPr lang="en-US" dirty="0">
                <a:solidFill>
                  <a:srgbClr val="FFC000"/>
                </a:solidFill>
              </a:rPr>
              <a:t> coagulation disorders. </a:t>
            </a:r>
            <a:endParaRPr lang="en-US" dirty="0" smtClean="0">
              <a:solidFill>
                <a:srgbClr val="FFC000"/>
              </a:solidFill>
            </a:endParaRPr>
          </a:p>
          <a:p>
            <a:r>
              <a:rPr lang="en-US" dirty="0" smtClean="0"/>
              <a:t>All </a:t>
            </a:r>
            <a:r>
              <a:rPr lang="en-US" dirty="0"/>
              <a:t>subjects were assessed with </a:t>
            </a:r>
            <a:r>
              <a:rPr lang="en-US" dirty="0">
                <a:solidFill>
                  <a:srgbClr val="FF0000"/>
                </a:solidFill>
              </a:rPr>
              <a:t>platelet function analyzer-100 </a:t>
            </a:r>
            <a:r>
              <a:rPr lang="en-US" dirty="0"/>
              <a:t>(PFA-100), epinephrine (Epi) and ADP-induced light transmission </a:t>
            </a:r>
            <a:r>
              <a:rPr lang="en-US" dirty="0" err="1"/>
              <a:t>aggregometry</a:t>
            </a:r>
            <a:r>
              <a:rPr lang="en-US" dirty="0"/>
              <a:t> (LTA), </a:t>
            </a:r>
            <a:r>
              <a:rPr lang="en-US" dirty="0" err="1">
                <a:solidFill>
                  <a:srgbClr val="FF0000"/>
                </a:solidFill>
              </a:rPr>
              <a:t>thromboelastometry</a:t>
            </a:r>
            <a:r>
              <a:rPr lang="en-US" dirty="0">
                <a:solidFill>
                  <a:srgbClr val="FF0000"/>
                </a:solidFill>
              </a:rPr>
              <a:t> (ROTEM</a:t>
            </a:r>
            <a:r>
              <a:rPr lang="en-US" dirty="0"/>
              <a:t>) and endogenous thrombin potential (ETP). </a:t>
            </a:r>
            <a:endParaRPr lang="en-US" dirty="0" smtClean="0"/>
          </a:p>
          <a:p>
            <a:pPr>
              <a:lnSpc>
                <a:spcPct val="120000"/>
              </a:lnSpc>
            </a:pPr>
            <a:r>
              <a:rPr lang="en-US" b="1" dirty="0" smtClean="0">
                <a:solidFill>
                  <a:srgbClr val="FFC000"/>
                </a:solidFill>
              </a:rPr>
              <a:t>In </a:t>
            </a:r>
            <a:r>
              <a:rPr lang="en-US" b="1" dirty="0">
                <a:solidFill>
                  <a:srgbClr val="FFC000"/>
                </a:solidFill>
              </a:rPr>
              <a:t>conclusion, newly diagnosed PAH patients presented with </a:t>
            </a:r>
            <a:r>
              <a:rPr lang="en-US" b="1" u="sng" dirty="0">
                <a:solidFill>
                  <a:schemeClr val="accent2"/>
                </a:solidFill>
              </a:rPr>
              <a:t>decreased platelet aggregation</a:t>
            </a:r>
            <a:r>
              <a:rPr lang="en-US" b="1" dirty="0">
                <a:solidFill>
                  <a:schemeClr val="accent2"/>
                </a:solidFill>
              </a:rPr>
              <a:t>, </a:t>
            </a:r>
            <a:r>
              <a:rPr lang="en-US" b="1" u="sng" dirty="0">
                <a:solidFill>
                  <a:schemeClr val="accent2"/>
                </a:solidFill>
              </a:rPr>
              <a:t>clot propagation and thrombin generation, along with delayed initiation of the coagulation process.</a:t>
            </a:r>
            <a:r>
              <a:rPr lang="en-US" b="1" u="sng" dirty="0">
                <a:solidFill>
                  <a:srgbClr val="FFC000"/>
                </a:solidFill>
              </a:rPr>
              <a:t> </a:t>
            </a:r>
            <a:r>
              <a:rPr lang="en-US" b="1" dirty="0">
                <a:solidFill>
                  <a:srgbClr val="FFC000"/>
                </a:solidFill>
              </a:rPr>
              <a:t>These hemostatic deficits could indicate an "exhaustion" of the coagulation process that could be </a:t>
            </a:r>
            <a:r>
              <a:rPr lang="en-US" b="1" u="sng" dirty="0">
                <a:solidFill>
                  <a:srgbClr val="00B0F0"/>
                </a:solidFill>
              </a:rPr>
              <a:t>caused by endothelial dysfunction and chronic activation of the </a:t>
            </a:r>
            <a:r>
              <a:rPr lang="en-US" b="1" u="sng" dirty="0" err="1">
                <a:solidFill>
                  <a:srgbClr val="00B0F0"/>
                </a:solidFill>
              </a:rPr>
              <a:t>procoagulant</a:t>
            </a:r>
            <a:r>
              <a:rPr lang="en-US" b="1" u="sng" dirty="0">
                <a:solidFill>
                  <a:srgbClr val="00B0F0"/>
                </a:solidFill>
              </a:rPr>
              <a:t> pathways. </a:t>
            </a:r>
          </a:p>
        </p:txBody>
      </p:sp>
    </p:spTree>
    <p:extLst>
      <p:ext uri="{BB962C8B-B14F-4D97-AF65-F5344CB8AC3E}">
        <p14:creationId xmlns:p14="http://schemas.microsoft.com/office/powerpoint/2010/main" val="193531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0" y="-652463"/>
            <a:ext cx="12382500" cy="8162925"/>
          </a:xfrm>
          <a:prstGeom prst="rect">
            <a:avLst/>
          </a:prstGeom>
        </p:spPr>
      </p:pic>
    </p:spTree>
    <p:extLst>
      <p:ext uri="{BB962C8B-B14F-4D97-AF65-F5344CB8AC3E}">
        <p14:creationId xmlns:p14="http://schemas.microsoft.com/office/powerpoint/2010/main" val="312904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918169"/>
          </a:xfrm>
        </p:spPr>
        <p:txBody>
          <a:bodyPr/>
          <a:lstStyle/>
          <a:p>
            <a:pPr algn="l"/>
            <a:r>
              <a:rPr lang="en-US" b="1" dirty="0" smtClean="0">
                <a:solidFill>
                  <a:srgbClr val="FFFF00"/>
                </a:solidFill>
              </a:rPr>
              <a:t>A Multi-disciplinary </a:t>
            </a:r>
            <a:r>
              <a:rPr lang="en-US" b="1" dirty="0" err="1" smtClean="0">
                <a:solidFill>
                  <a:srgbClr val="FFFF00"/>
                </a:solidFill>
              </a:rPr>
              <a:t>aproach</a:t>
            </a:r>
            <a:endParaRPr lang="en-US" b="1" dirty="0">
              <a:solidFill>
                <a:srgbClr val="FFFF00"/>
              </a:solidFill>
            </a:endParaRPr>
          </a:p>
        </p:txBody>
      </p:sp>
      <p:sp>
        <p:nvSpPr>
          <p:cNvPr id="3" name="Content Placeholder 2"/>
          <p:cNvSpPr>
            <a:spLocks noGrp="1"/>
          </p:cNvSpPr>
          <p:nvPr>
            <p:ph idx="1"/>
          </p:nvPr>
        </p:nvSpPr>
        <p:spPr>
          <a:xfrm>
            <a:off x="835429" y="1571106"/>
            <a:ext cx="10820400" cy="4024125"/>
          </a:xfrm>
        </p:spPr>
        <p:txBody>
          <a:bodyPr>
            <a:normAutofit lnSpcReduction="10000"/>
          </a:bodyPr>
          <a:lstStyle/>
          <a:p>
            <a:r>
              <a:rPr lang="en-US" sz="2800" b="1" dirty="0" smtClean="0">
                <a:solidFill>
                  <a:srgbClr val="FFC000"/>
                </a:solidFill>
              </a:rPr>
              <a:t>Closed cooperation among Cardiac anesthesiologist, Cardiologist, Pulmonologist, Cardiac Surgeon, Cardiac/intensive care nurse.</a:t>
            </a:r>
          </a:p>
          <a:p>
            <a:endParaRPr lang="en-US" sz="2800" b="1" dirty="0" smtClean="0">
              <a:solidFill>
                <a:srgbClr val="FFC000"/>
              </a:solidFill>
            </a:endParaRPr>
          </a:p>
          <a:p>
            <a:r>
              <a:rPr lang="en-US" sz="2800" b="1" dirty="0" smtClean="0">
                <a:solidFill>
                  <a:srgbClr val="FFC000"/>
                </a:solidFill>
              </a:rPr>
              <a:t>Consultation with Hematologist, Cardiac Rehab Lab., Gastro-</a:t>
            </a:r>
            <a:r>
              <a:rPr lang="en-US" sz="2800" b="1" dirty="0" err="1" smtClean="0">
                <a:solidFill>
                  <a:srgbClr val="FFC000"/>
                </a:solidFill>
              </a:rPr>
              <a:t>enterologist</a:t>
            </a:r>
            <a:r>
              <a:rPr lang="en-US" sz="2800" b="1" dirty="0" smtClean="0">
                <a:solidFill>
                  <a:srgbClr val="FFC000"/>
                </a:solidFill>
              </a:rPr>
              <a:t>, Endocrinologist, Psychologist,… may be </a:t>
            </a:r>
            <a:r>
              <a:rPr lang="en-US" sz="2800" b="1" dirty="0" smtClean="0">
                <a:solidFill>
                  <a:srgbClr val="FFC000"/>
                </a:solidFill>
              </a:rPr>
              <a:t>needed</a:t>
            </a:r>
          </a:p>
          <a:p>
            <a:r>
              <a:rPr lang="en-US" sz="2800" b="1" dirty="0" smtClean="0">
                <a:solidFill>
                  <a:srgbClr val="FFC000"/>
                </a:solidFill>
              </a:rPr>
              <a:t>Non-Cardiac surgery is better to be </a:t>
            </a:r>
          </a:p>
          <a:p>
            <a:pPr marL="0" indent="0">
              <a:buNone/>
            </a:pPr>
            <a:r>
              <a:rPr lang="en-US" sz="2800" b="1" dirty="0" smtClean="0">
                <a:solidFill>
                  <a:srgbClr val="FFC000"/>
                </a:solidFill>
              </a:rPr>
              <a:t>performed</a:t>
            </a:r>
            <a:r>
              <a:rPr lang="en-US" sz="2800" b="1" dirty="0" smtClean="0">
                <a:solidFill>
                  <a:srgbClr val="FFC000"/>
                </a:solidFill>
              </a:rPr>
              <a:t> in </a:t>
            </a:r>
            <a:r>
              <a:rPr lang="en-US" sz="2800" b="1" dirty="0" smtClean="0">
                <a:solidFill>
                  <a:srgbClr val="FFC000"/>
                </a:solidFill>
              </a:rPr>
              <a:t>a </a:t>
            </a:r>
            <a:r>
              <a:rPr lang="en-US" sz="2800" b="1" u="sng" dirty="0" smtClean="0">
                <a:solidFill>
                  <a:srgbClr val="FFC000"/>
                </a:solidFill>
              </a:rPr>
              <a:t>Cardiovascular  Center</a:t>
            </a:r>
            <a:endParaRPr lang="en-US" sz="2800" b="1" u="sng" dirty="0">
              <a:solidFill>
                <a:srgbClr val="FFC000"/>
              </a:solidFill>
            </a:endParaRPr>
          </a:p>
        </p:txBody>
      </p:sp>
      <p:pic>
        <p:nvPicPr>
          <p:cNvPr id="4" name="Picture 3"/>
          <p:cNvPicPr>
            <a:picLocks noChangeAspect="1"/>
          </p:cNvPicPr>
          <p:nvPr/>
        </p:nvPicPr>
        <p:blipFill>
          <a:blip r:embed="rId2"/>
          <a:stretch>
            <a:fillRect/>
          </a:stretch>
        </p:blipFill>
        <p:spPr>
          <a:xfrm>
            <a:off x="8450904" y="4372494"/>
            <a:ext cx="3460651" cy="2308332"/>
          </a:xfrm>
          <a:prstGeom prst="rect">
            <a:avLst/>
          </a:prstGeom>
        </p:spPr>
      </p:pic>
    </p:spTree>
    <p:extLst>
      <p:ext uri="{BB962C8B-B14F-4D97-AF65-F5344CB8AC3E}">
        <p14:creationId xmlns:p14="http://schemas.microsoft.com/office/powerpoint/2010/main" val="1869197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causes pulmonary 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5" y="335596"/>
            <a:ext cx="12057996" cy="669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5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457200"/>
            <a:ext cx="7543800" cy="914400"/>
          </a:xfrm>
        </p:spPr>
        <p:txBody>
          <a:bodyPr/>
          <a:lstStyle/>
          <a:p>
            <a:pPr algn="l"/>
            <a:r>
              <a:rPr lang="en-US" altLang="en-US" sz="3200" b="1" dirty="0">
                <a:solidFill>
                  <a:srgbClr val="FFFF00"/>
                </a:solidFill>
                <a:ea typeface="ＭＳ Ｐゴシック" panose="020B0600070205080204" pitchFamily="34" charset="-128"/>
              </a:rPr>
              <a:t>History Taking</a:t>
            </a:r>
          </a:p>
        </p:txBody>
      </p:sp>
      <p:sp>
        <p:nvSpPr>
          <p:cNvPr id="7171" name="Text Placeholder 4"/>
          <p:cNvSpPr>
            <a:spLocks noGrp="1"/>
          </p:cNvSpPr>
          <p:nvPr>
            <p:ph type="body" idx="1"/>
          </p:nvPr>
        </p:nvSpPr>
        <p:spPr>
          <a:xfrm>
            <a:off x="1113905" y="1676400"/>
            <a:ext cx="8563495" cy="4191000"/>
          </a:xfrm>
        </p:spPr>
        <p:txBody>
          <a:bodyPr>
            <a:noAutofit/>
          </a:bodyPr>
          <a:lstStyle/>
          <a:p>
            <a:pPr>
              <a:buFont typeface="Wingdings" panose="05000000000000000000" pitchFamily="2" charset="2"/>
              <a:buNone/>
            </a:pPr>
            <a:r>
              <a:rPr lang="en-US" altLang="en-US" sz="2800" b="1" dirty="0" smtClean="0">
                <a:solidFill>
                  <a:srgbClr val="FFC000"/>
                </a:solidFill>
                <a:ea typeface="ＭＳ Ｐゴシック" panose="020B0600070205080204" pitchFamily="34" charset="-128"/>
              </a:rPr>
              <a:t>Patients with… </a:t>
            </a:r>
          </a:p>
          <a:p>
            <a:pPr>
              <a:buFont typeface="Wingdings" panose="05000000000000000000" pitchFamily="2" charset="2"/>
              <a:buChar char="Ø"/>
            </a:pPr>
            <a:r>
              <a:rPr lang="en-US" altLang="en-US" sz="2800" b="1" dirty="0" smtClean="0">
                <a:solidFill>
                  <a:srgbClr val="FFC000"/>
                </a:solidFill>
                <a:ea typeface="ＭＳ Ｐゴシック" panose="020B0600070205080204" pitchFamily="34" charset="-128"/>
              </a:rPr>
              <a:t>Each above mentioned baseline dis.</a:t>
            </a:r>
          </a:p>
          <a:p>
            <a:pPr>
              <a:buFont typeface="Wingdings" panose="05000000000000000000" pitchFamily="2" charset="2"/>
              <a:buChar char="Ø"/>
            </a:pPr>
            <a:r>
              <a:rPr lang="en-US" altLang="en-US" sz="2800" b="1" dirty="0" smtClean="0">
                <a:solidFill>
                  <a:srgbClr val="FFC000"/>
                </a:solidFill>
                <a:ea typeface="ＭＳ Ｐゴシック" panose="020B0600070205080204" pitchFamily="34" charset="-128"/>
              </a:rPr>
              <a:t>Systemic sclerosis </a:t>
            </a:r>
          </a:p>
          <a:p>
            <a:pPr>
              <a:buFont typeface="Wingdings" panose="05000000000000000000" pitchFamily="2" charset="2"/>
              <a:buChar char="Ø"/>
            </a:pPr>
            <a:r>
              <a:rPr lang="en-US" altLang="en-US" sz="2800" b="1" dirty="0" smtClean="0">
                <a:solidFill>
                  <a:srgbClr val="FFC000"/>
                </a:solidFill>
                <a:ea typeface="ＭＳ Ｐゴシック" panose="020B0600070205080204" pitchFamily="34" charset="-128"/>
              </a:rPr>
              <a:t>Family history of a heritable form of PAH</a:t>
            </a:r>
          </a:p>
          <a:p>
            <a:pPr>
              <a:buFont typeface="Wingdings" panose="05000000000000000000" pitchFamily="2" charset="2"/>
              <a:buChar char="Ø"/>
            </a:pPr>
            <a:r>
              <a:rPr lang="en-US" altLang="en-US" sz="2800" b="1" dirty="0" smtClean="0">
                <a:solidFill>
                  <a:srgbClr val="FFC000"/>
                </a:solidFill>
                <a:ea typeface="ＭＳ Ｐゴシック" panose="020B0600070205080204" pitchFamily="34" charset="-128"/>
              </a:rPr>
              <a:t>Portal hypertension considered for organ transplant </a:t>
            </a:r>
          </a:p>
        </p:txBody>
      </p:sp>
      <p:pic>
        <p:nvPicPr>
          <p:cNvPr id="2" name="Picture 1"/>
          <p:cNvPicPr>
            <a:picLocks noChangeAspect="1"/>
          </p:cNvPicPr>
          <p:nvPr/>
        </p:nvPicPr>
        <p:blipFill>
          <a:blip r:embed="rId3"/>
          <a:stretch>
            <a:fillRect/>
          </a:stretch>
        </p:blipFill>
        <p:spPr>
          <a:xfrm>
            <a:off x="8520545" y="4363209"/>
            <a:ext cx="3367867" cy="2233199"/>
          </a:xfrm>
          <a:prstGeom prst="rect">
            <a:avLst/>
          </a:prstGeom>
        </p:spPr>
      </p:pic>
    </p:spTree>
    <p:extLst>
      <p:ext uri="{BB962C8B-B14F-4D97-AF65-F5344CB8AC3E}">
        <p14:creationId xmlns:p14="http://schemas.microsoft.com/office/powerpoint/2010/main" val="3230365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0" y="731838"/>
            <a:ext cx="7543800" cy="944562"/>
          </a:xfrm>
        </p:spPr>
        <p:txBody>
          <a:bodyPr/>
          <a:lstStyle/>
          <a:p>
            <a:pPr algn="l"/>
            <a:r>
              <a:rPr lang="en-US" altLang="en-US" sz="3200" b="1" dirty="0" smtClean="0">
                <a:solidFill>
                  <a:srgbClr val="FFFF00"/>
                </a:solidFill>
                <a:ea typeface="ＭＳ Ｐゴシック" panose="020B0600070205080204" pitchFamily="34" charset="-128"/>
              </a:rPr>
              <a:t>Signe and </a:t>
            </a:r>
            <a:r>
              <a:rPr lang="en-US" altLang="en-US" sz="3200" b="1" dirty="0">
                <a:solidFill>
                  <a:srgbClr val="FFFF00"/>
                </a:solidFill>
                <a:ea typeface="ＭＳ Ｐゴシック" panose="020B0600070205080204" pitchFamily="34" charset="-128"/>
              </a:rPr>
              <a:t>symptoms?</a:t>
            </a:r>
          </a:p>
        </p:txBody>
      </p:sp>
      <p:sp>
        <p:nvSpPr>
          <p:cNvPr id="5" name="Text Placeholder 4"/>
          <p:cNvSpPr>
            <a:spLocks noGrp="1"/>
          </p:cNvSpPr>
          <p:nvPr>
            <p:ph type="body" idx="1"/>
          </p:nvPr>
        </p:nvSpPr>
        <p:spPr>
          <a:xfrm>
            <a:off x="1895301" y="1896687"/>
            <a:ext cx="9252065" cy="3810000"/>
          </a:xfrm>
        </p:spPr>
        <p:txBody>
          <a:bodyPr>
            <a:noAutofit/>
          </a:bodyPr>
          <a:lstStyle/>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Progressive </a:t>
            </a:r>
            <a:r>
              <a:rPr lang="en-US" sz="2800" b="1" kern="1200" dirty="0" err="1" smtClean="0">
                <a:solidFill>
                  <a:srgbClr val="FFC000"/>
                </a:solidFill>
                <a:latin typeface="Times New Roman" panose="02020603050405020304" pitchFamily="18" charset="0"/>
                <a:cs typeface="Times New Roman" panose="02020603050405020304" pitchFamily="18" charset="0"/>
              </a:rPr>
              <a:t>dyspnea</a:t>
            </a:r>
            <a:r>
              <a:rPr lang="en-US" sz="2800" b="1" kern="1200" dirty="0" smtClean="0">
                <a:solidFill>
                  <a:srgbClr val="FFC000"/>
                </a:solidFill>
                <a:latin typeface="Times New Roman" panose="02020603050405020304" pitchFamily="18" charset="0"/>
                <a:cs typeface="Times New Roman" panose="02020603050405020304" pitchFamily="18" charset="0"/>
              </a:rPr>
              <a:t> (most common symptom)</a:t>
            </a:r>
          </a:p>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Fatigue</a:t>
            </a:r>
          </a:p>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Chest pain</a:t>
            </a:r>
          </a:p>
          <a:p>
            <a:pPr>
              <a:buFont typeface="Wingdings" charset="2"/>
              <a:buChar char="Ø"/>
              <a:defRPr/>
            </a:pPr>
            <a:r>
              <a:rPr lang="en-US" sz="2800" b="1" kern="1200" dirty="0" err="1" smtClean="0">
                <a:solidFill>
                  <a:srgbClr val="FFC000"/>
                </a:solidFill>
                <a:latin typeface="Times New Roman" panose="02020603050405020304" pitchFamily="18" charset="0"/>
                <a:cs typeface="Times New Roman" panose="02020603050405020304" pitchFamily="18" charset="0"/>
              </a:rPr>
              <a:t>Presyncope</a:t>
            </a:r>
            <a:r>
              <a:rPr lang="en-US" sz="2800" b="1" kern="1200" dirty="0" smtClean="0">
                <a:solidFill>
                  <a:srgbClr val="FFC000"/>
                </a:solidFill>
                <a:latin typeface="Times New Roman" panose="02020603050405020304" pitchFamily="18" charset="0"/>
                <a:cs typeface="Times New Roman" panose="02020603050405020304" pitchFamily="18" charset="0"/>
              </a:rPr>
              <a:t> / syncope</a:t>
            </a:r>
          </a:p>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Lower extremity edema</a:t>
            </a:r>
          </a:p>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Palpitations</a:t>
            </a:r>
          </a:p>
          <a:p>
            <a:pPr>
              <a:buFont typeface="Wingdings" charset="2"/>
              <a:buChar char="Ø"/>
              <a:defRPr/>
            </a:pPr>
            <a:r>
              <a:rPr lang="en-US" sz="2800" b="1" kern="1200" dirty="0" smtClean="0">
                <a:solidFill>
                  <a:srgbClr val="FFC000"/>
                </a:solidFill>
                <a:latin typeface="Times New Roman" panose="02020603050405020304" pitchFamily="18" charset="0"/>
                <a:cs typeface="Times New Roman" panose="02020603050405020304" pitchFamily="18" charset="0"/>
              </a:rPr>
              <a:t>Hoarseness from </a:t>
            </a:r>
            <a:r>
              <a:rPr lang="en-US" sz="2800" b="1" kern="1200" dirty="0" err="1" smtClean="0">
                <a:solidFill>
                  <a:srgbClr val="FFC000"/>
                </a:solidFill>
                <a:latin typeface="Times New Roman" panose="02020603050405020304" pitchFamily="18" charset="0"/>
                <a:cs typeface="Times New Roman" panose="02020603050405020304" pitchFamily="18" charset="0"/>
              </a:rPr>
              <a:t>Ortner</a:t>
            </a:r>
            <a:r>
              <a:rPr lang="en-US" sz="2800" b="1" kern="1200" dirty="0" smtClean="0">
                <a:solidFill>
                  <a:srgbClr val="FFC000"/>
                </a:solidFill>
                <a:latin typeface="Times New Roman" panose="02020603050405020304" pitchFamily="18" charset="0"/>
                <a:cs typeface="Times New Roman" panose="02020603050405020304" pitchFamily="18" charset="0"/>
              </a:rPr>
              <a:t> syndrome (rare)</a:t>
            </a:r>
            <a:endParaRPr lang="en-US" sz="2800" b="1" dirty="0" smtClean="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05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0" y="503238"/>
            <a:ext cx="7543800" cy="944562"/>
          </a:xfrm>
        </p:spPr>
        <p:txBody>
          <a:bodyPr>
            <a:normAutofit/>
          </a:bodyPr>
          <a:lstStyle/>
          <a:p>
            <a:r>
              <a:rPr lang="en-US" altLang="en-US" sz="3600" b="1" dirty="0" smtClean="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600"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physical exam findings?</a:t>
            </a:r>
          </a:p>
        </p:txBody>
      </p:sp>
      <p:sp>
        <p:nvSpPr>
          <p:cNvPr id="5" name="Text Placeholder 4"/>
          <p:cNvSpPr>
            <a:spLocks noGrp="1"/>
          </p:cNvSpPr>
          <p:nvPr>
            <p:ph type="body" idx="1"/>
          </p:nvPr>
        </p:nvSpPr>
        <p:spPr>
          <a:xfrm>
            <a:off x="1820488" y="1695796"/>
            <a:ext cx="8562108" cy="4585854"/>
          </a:xfrm>
        </p:spPr>
        <p:txBody>
          <a:bodyPr>
            <a:noAutofit/>
          </a:bodyPr>
          <a:lstStyle/>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Accentuated intensity of pulmonary second heart sound</a:t>
            </a:r>
          </a:p>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Tricuspid </a:t>
            </a:r>
            <a:r>
              <a:rPr lang="en-US" sz="2400" b="1" kern="1200" dirty="0" err="1" smtClean="0">
                <a:solidFill>
                  <a:srgbClr val="FFC000"/>
                </a:solidFill>
                <a:latin typeface="Times New Roman" panose="02020603050405020304" pitchFamily="18" charset="0"/>
                <a:cs typeface="Times New Roman" panose="02020603050405020304" pitchFamily="18" charset="0"/>
              </a:rPr>
              <a:t>regurgitant</a:t>
            </a:r>
            <a:r>
              <a:rPr lang="en-US" sz="2400" b="1" kern="1200" dirty="0" smtClean="0">
                <a:solidFill>
                  <a:srgbClr val="FFC000"/>
                </a:solidFill>
                <a:latin typeface="Times New Roman" panose="02020603050405020304" pitchFamily="18" charset="0"/>
                <a:cs typeface="Times New Roman" panose="02020603050405020304" pitchFamily="18" charset="0"/>
              </a:rPr>
              <a:t> murmur</a:t>
            </a:r>
          </a:p>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Pulmonary insufficiency murmur</a:t>
            </a:r>
          </a:p>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Right ventricular S3 or S4</a:t>
            </a:r>
          </a:p>
          <a:p>
            <a:pPr>
              <a:buFont typeface="Wingdings" charset="2"/>
              <a:buChar char="Ø"/>
              <a:defRPr/>
            </a:pPr>
            <a:r>
              <a:rPr lang="en-US" sz="2400" b="1" kern="1200" dirty="0" err="1" smtClean="0">
                <a:solidFill>
                  <a:srgbClr val="FFC000"/>
                </a:solidFill>
                <a:latin typeface="Times New Roman" panose="02020603050405020304" pitchFamily="18" charset="0"/>
                <a:cs typeface="Times New Roman" panose="02020603050405020304" pitchFamily="18" charset="0"/>
              </a:rPr>
              <a:t>Parasternal</a:t>
            </a:r>
            <a:r>
              <a:rPr lang="en-US" sz="2400" b="1" kern="1200" dirty="0" smtClean="0">
                <a:solidFill>
                  <a:srgbClr val="FFC000"/>
                </a:solidFill>
                <a:latin typeface="Times New Roman" panose="02020603050405020304" pitchFamily="18" charset="0"/>
                <a:cs typeface="Times New Roman" panose="02020603050405020304" pitchFamily="18" charset="0"/>
              </a:rPr>
              <a:t> heave or </a:t>
            </a:r>
            <a:r>
              <a:rPr lang="en-US" sz="2400" b="1" kern="1200" dirty="0" err="1" smtClean="0">
                <a:solidFill>
                  <a:srgbClr val="FFC000"/>
                </a:solidFill>
                <a:latin typeface="Times New Roman" panose="02020603050405020304" pitchFamily="18" charset="0"/>
                <a:cs typeface="Times New Roman" panose="02020603050405020304" pitchFamily="18" charset="0"/>
              </a:rPr>
              <a:t>subxiphoid</a:t>
            </a:r>
            <a:r>
              <a:rPr lang="en-US" sz="2400" b="1" kern="1200" dirty="0" smtClean="0">
                <a:solidFill>
                  <a:srgbClr val="FFC000"/>
                </a:solidFill>
                <a:latin typeface="Times New Roman" panose="02020603050405020304" pitchFamily="18" charset="0"/>
                <a:cs typeface="Times New Roman" panose="02020603050405020304" pitchFamily="18" charset="0"/>
              </a:rPr>
              <a:t> thrust</a:t>
            </a:r>
          </a:p>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Jugular venous distension</a:t>
            </a:r>
          </a:p>
          <a:p>
            <a:pPr>
              <a:buFont typeface="Wingdings" charset="2"/>
              <a:buChar char="Ø"/>
              <a:defRPr/>
            </a:pPr>
            <a:r>
              <a:rPr lang="en-US" sz="2400" b="1" kern="1200" dirty="0" smtClean="0">
                <a:solidFill>
                  <a:srgbClr val="FFC000"/>
                </a:solidFill>
                <a:latin typeface="Times New Roman" panose="02020603050405020304" pitchFamily="18" charset="0"/>
                <a:cs typeface="Times New Roman" panose="02020603050405020304" pitchFamily="18" charset="0"/>
              </a:rPr>
              <a:t>Peripheral edema</a:t>
            </a:r>
          </a:p>
          <a:p>
            <a:pPr>
              <a:buFont typeface="Wingdings" charset="2"/>
              <a:buChar char="Ø"/>
              <a:defRPr/>
            </a:pPr>
            <a:r>
              <a:rPr lang="en-US" sz="2400" b="1" kern="1200" dirty="0" err="1" smtClean="0">
                <a:solidFill>
                  <a:srgbClr val="FFC000"/>
                </a:solidFill>
                <a:latin typeface="Times New Roman" panose="02020603050405020304" pitchFamily="18" charset="0"/>
                <a:cs typeface="Times New Roman" panose="02020603050405020304" pitchFamily="18" charset="0"/>
              </a:rPr>
              <a:t>Hepatomegaly</a:t>
            </a:r>
            <a:endParaRPr lang="en-US" sz="2400" b="1" kern="1200" dirty="0" smtClean="0">
              <a:solidFill>
                <a:srgbClr val="FFC000"/>
              </a:solidFill>
              <a:latin typeface="Times New Roman" panose="02020603050405020304" pitchFamily="18" charset="0"/>
              <a:cs typeface="Times New Roman" panose="02020603050405020304" pitchFamily="18" charset="0"/>
            </a:endParaRPr>
          </a:p>
          <a:p>
            <a:pPr>
              <a:buFont typeface="Wingdings" charset="2"/>
              <a:buChar char="Ø"/>
              <a:defRPr/>
            </a:pPr>
            <a:r>
              <a:rPr lang="en-US" sz="2400" b="1" kern="1200" dirty="0" err="1" smtClean="0">
                <a:solidFill>
                  <a:srgbClr val="FFC000"/>
                </a:solidFill>
                <a:latin typeface="Times New Roman" panose="02020603050405020304" pitchFamily="18" charset="0"/>
                <a:cs typeface="Times New Roman" panose="02020603050405020304" pitchFamily="18" charset="0"/>
              </a:rPr>
              <a:t>Ascites</a:t>
            </a:r>
            <a:endParaRPr lang="en-US" sz="2400" b="1" dirty="0" smtClean="0">
              <a:solidFill>
                <a:srgbClr val="FFC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979673" y="4197927"/>
            <a:ext cx="3960173" cy="2466107"/>
          </a:xfrm>
          <a:prstGeom prst="rect">
            <a:avLst/>
          </a:prstGeom>
        </p:spPr>
      </p:pic>
    </p:spTree>
    <p:extLst>
      <p:ext uri="{BB962C8B-B14F-4D97-AF65-F5344CB8AC3E}">
        <p14:creationId xmlns:p14="http://schemas.microsoft.com/office/powerpoint/2010/main" val="395924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768138" y="381000"/>
            <a:ext cx="9235440" cy="1140229"/>
          </a:xfrm>
        </p:spPr>
        <p:txBody>
          <a:bodyPr/>
          <a:lstStyle/>
          <a:p>
            <a:pPr algn="l"/>
            <a:r>
              <a:rPr lang="en-US" altLang="en-US" sz="3200" b="1" dirty="0" smtClean="0">
                <a:solidFill>
                  <a:srgbClr val="FFFF00"/>
                </a:solidFill>
                <a:ea typeface="ＭＳ Ｐゴシック" panose="020B0600070205080204" pitchFamily="34" charset="-128"/>
              </a:rPr>
              <a:t>the </a:t>
            </a:r>
            <a:r>
              <a:rPr lang="en-US" altLang="en-US" sz="3200" b="1" dirty="0">
                <a:solidFill>
                  <a:srgbClr val="FFFF00"/>
                </a:solidFill>
                <a:ea typeface="ＭＳ Ｐゴシック" panose="020B0600070205080204" pitchFamily="34" charset="-128"/>
              </a:rPr>
              <a:t>tests should be ordered in the evaluation of PH?</a:t>
            </a:r>
          </a:p>
        </p:txBody>
      </p:sp>
      <p:sp>
        <p:nvSpPr>
          <p:cNvPr id="11267" name="Text Placeholder 4"/>
          <p:cNvSpPr>
            <a:spLocks noGrp="1"/>
          </p:cNvSpPr>
          <p:nvPr>
            <p:ph type="body" idx="1"/>
          </p:nvPr>
        </p:nvSpPr>
        <p:spPr>
          <a:xfrm>
            <a:off x="2286000" y="1752600"/>
            <a:ext cx="7391400" cy="457200"/>
          </a:xfrm>
        </p:spPr>
        <p:txBody>
          <a:bodyPr/>
          <a:lstStyle/>
          <a:p>
            <a:pPr marL="0" indent="0">
              <a:spcAft>
                <a:spcPts val="963"/>
              </a:spcAft>
              <a:buNone/>
            </a:pPr>
            <a:endParaRPr lang="en-US" altLang="en-US" sz="1800" dirty="0">
              <a:ea typeface="ＭＳ Ｐゴシック" panose="020B0600070205080204" pitchFamily="34" charset="-128"/>
            </a:endParaRPr>
          </a:p>
        </p:txBody>
      </p:sp>
      <p:sp>
        <p:nvSpPr>
          <p:cNvPr id="4" name="Text Placeholder 4"/>
          <p:cNvSpPr txBox="1">
            <a:spLocks/>
          </p:cNvSpPr>
          <p:nvPr/>
        </p:nvSpPr>
        <p:spPr bwMode="auto">
          <a:xfrm>
            <a:off x="2286000" y="2133600"/>
            <a:ext cx="864523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Aft>
                <a:spcPts val="963"/>
              </a:spcAft>
              <a:buClr>
                <a:srgbClr val="990033"/>
              </a:buClr>
              <a:buFont typeface="Wingdings" panose="05000000000000000000" pitchFamily="2" charset="2"/>
              <a:buChar char="Ø"/>
            </a:pPr>
            <a:r>
              <a:rPr lang="en-US" altLang="en-US" b="1" dirty="0">
                <a:solidFill>
                  <a:srgbClr val="FFC000"/>
                </a:solidFill>
              </a:rPr>
              <a:t>Brain natriuretic peptide or N-terminal BNP</a:t>
            </a:r>
          </a:p>
          <a:p>
            <a:pPr>
              <a:spcAft>
                <a:spcPts val="963"/>
              </a:spcAft>
              <a:buClr>
                <a:srgbClr val="990033"/>
              </a:buClr>
              <a:buFont typeface="Wingdings" panose="05000000000000000000" pitchFamily="2" charset="2"/>
              <a:buChar char="Ø"/>
            </a:pPr>
            <a:r>
              <a:rPr lang="en-US" altLang="en-US" b="1" dirty="0">
                <a:solidFill>
                  <a:srgbClr val="FFC000"/>
                </a:solidFill>
              </a:rPr>
              <a:t>Chest radiography; ECHO; EKG</a:t>
            </a:r>
          </a:p>
          <a:p>
            <a:pPr>
              <a:spcAft>
                <a:spcPts val="963"/>
              </a:spcAft>
              <a:buClr>
                <a:srgbClr val="990033"/>
              </a:buClr>
              <a:buFont typeface="Wingdings" panose="05000000000000000000" pitchFamily="2" charset="2"/>
              <a:buChar char="Ø"/>
            </a:pPr>
            <a:r>
              <a:rPr lang="en-US" altLang="en-US" b="1" dirty="0">
                <a:solidFill>
                  <a:srgbClr val="FFC000"/>
                </a:solidFill>
              </a:rPr>
              <a:t>CBC; electrolytes / creatinine measurement</a:t>
            </a:r>
          </a:p>
          <a:p>
            <a:pPr>
              <a:spcAft>
                <a:spcPts val="963"/>
              </a:spcAft>
              <a:buClr>
                <a:srgbClr val="990033"/>
              </a:buClr>
              <a:buFont typeface="Wingdings" panose="05000000000000000000" pitchFamily="2" charset="2"/>
              <a:buChar char="Ø"/>
            </a:pPr>
            <a:r>
              <a:rPr lang="en-US" altLang="en-US" b="1" dirty="0" smtClean="0">
                <a:solidFill>
                  <a:srgbClr val="FFC000"/>
                </a:solidFill>
              </a:rPr>
              <a:t>Arterial Blood Gases measurement</a:t>
            </a:r>
            <a:endParaRPr lang="en-US" altLang="en-US" b="1" dirty="0">
              <a:solidFill>
                <a:srgbClr val="FFC000"/>
              </a:solidFill>
            </a:endParaRPr>
          </a:p>
          <a:p>
            <a:pPr>
              <a:spcAft>
                <a:spcPts val="963"/>
              </a:spcAft>
              <a:buClr>
                <a:srgbClr val="990033"/>
              </a:buClr>
              <a:buFont typeface="Wingdings" panose="05000000000000000000" pitchFamily="2" charset="2"/>
              <a:buChar char="Ø"/>
            </a:pPr>
            <a:r>
              <a:rPr lang="en-US" altLang="en-US" b="1" dirty="0">
                <a:solidFill>
                  <a:srgbClr val="FFC000"/>
                </a:solidFill>
              </a:rPr>
              <a:t>Liver function testing</a:t>
            </a:r>
          </a:p>
          <a:p>
            <a:pPr>
              <a:spcAft>
                <a:spcPts val="963"/>
              </a:spcAft>
              <a:buClr>
                <a:srgbClr val="990033"/>
              </a:buClr>
              <a:buFont typeface="Wingdings" panose="05000000000000000000" pitchFamily="2" charset="2"/>
              <a:buChar char="Ø"/>
            </a:pPr>
            <a:r>
              <a:rPr lang="en-US" altLang="en-US" b="1" dirty="0">
                <a:solidFill>
                  <a:srgbClr val="FFC000"/>
                </a:solidFill>
              </a:rPr>
              <a:t>Pulmonary function testing</a:t>
            </a:r>
          </a:p>
          <a:p>
            <a:pPr>
              <a:spcAft>
                <a:spcPts val="963"/>
              </a:spcAft>
              <a:buClr>
                <a:srgbClr val="990033"/>
              </a:buClr>
              <a:buFont typeface="Wingdings" panose="05000000000000000000" pitchFamily="2" charset="2"/>
              <a:buChar char="Ø"/>
            </a:pPr>
            <a:r>
              <a:rPr lang="en-US" altLang="en-US" b="1" dirty="0">
                <a:solidFill>
                  <a:srgbClr val="FFC000"/>
                </a:solidFill>
              </a:rPr>
              <a:t>Oxyhemoglobin saturation at rest and with exertion</a:t>
            </a:r>
          </a:p>
          <a:p>
            <a:pPr>
              <a:spcAft>
                <a:spcPts val="963"/>
              </a:spcAft>
              <a:buClr>
                <a:srgbClr val="990033"/>
              </a:buClr>
              <a:buFont typeface="Wingdings" panose="05000000000000000000" pitchFamily="2" charset="2"/>
              <a:buChar char="Ø"/>
            </a:pPr>
            <a:r>
              <a:rPr lang="en-US" altLang="en-US" b="1" dirty="0">
                <a:solidFill>
                  <a:srgbClr val="FFC000"/>
                </a:solidFill>
              </a:rPr>
              <a:t>Polysomnography</a:t>
            </a:r>
          </a:p>
          <a:p>
            <a:pPr>
              <a:spcAft>
                <a:spcPts val="963"/>
              </a:spcAft>
              <a:buClr>
                <a:srgbClr val="990033"/>
              </a:buClr>
              <a:buFont typeface="Wingdings" panose="05000000000000000000" pitchFamily="2" charset="2"/>
              <a:buChar char="Ø"/>
            </a:pPr>
            <a:r>
              <a:rPr lang="en-US" altLang="en-US" b="1" dirty="0">
                <a:solidFill>
                  <a:srgbClr val="FFC000"/>
                </a:solidFill>
              </a:rPr>
              <a:t>Radionuclide ventilation-perfusion imaging</a:t>
            </a:r>
          </a:p>
          <a:p>
            <a:pPr>
              <a:spcAft>
                <a:spcPts val="963"/>
              </a:spcAft>
              <a:buClr>
                <a:srgbClr val="990033"/>
              </a:buClr>
              <a:buFont typeface="Wingdings" panose="05000000000000000000" pitchFamily="2" charset="2"/>
              <a:buChar char="Ø"/>
            </a:pPr>
            <a:r>
              <a:rPr lang="en-US" altLang="en-US" b="1" dirty="0">
                <a:solidFill>
                  <a:srgbClr val="FFC000"/>
                </a:solidFill>
              </a:rPr>
              <a:t>Right heart catheterization</a:t>
            </a:r>
          </a:p>
          <a:p>
            <a:pPr>
              <a:spcAft>
                <a:spcPts val="963"/>
              </a:spcAft>
              <a:buClr>
                <a:srgbClr val="990033"/>
              </a:buClr>
              <a:buFont typeface="Wingdings" panose="05000000000000000000" pitchFamily="2" charset="2"/>
              <a:buChar char="Ø"/>
            </a:pPr>
            <a:r>
              <a:rPr lang="en-US" altLang="en-US" b="1" dirty="0">
                <a:solidFill>
                  <a:srgbClr val="FFC000"/>
                </a:solidFill>
              </a:rPr>
              <a:t>Six-minute walking distance</a:t>
            </a:r>
          </a:p>
        </p:txBody>
      </p:sp>
    </p:spTree>
    <p:extLst>
      <p:ext uri="{BB962C8B-B14F-4D97-AF65-F5344CB8AC3E}">
        <p14:creationId xmlns:p14="http://schemas.microsoft.com/office/powerpoint/2010/main" val="367164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FF00"/>
                </a:solidFill>
              </a:rPr>
              <a:t>Assess severity of PH in patient</a:t>
            </a:r>
            <a:endParaRPr lang="en-US" sz="3600" b="1" dirty="0">
              <a:solidFill>
                <a:srgbClr val="FFFF00"/>
              </a:solidFill>
            </a:endParaRPr>
          </a:p>
        </p:txBody>
      </p:sp>
      <p:pic>
        <p:nvPicPr>
          <p:cNvPr id="4" name="Picture 3"/>
          <p:cNvPicPr>
            <a:picLocks noChangeAspect="1"/>
          </p:cNvPicPr>
          <p:nvPr/>
        </p:nvPicPr>
        <p:blipFill>
          <a:blip r:embed="rId2"/>
          <a:stretch>
            <a:fillRect/>
          </a:stretch>
        </p:blipFill>
        <p:spPr>
          <a:xfrm>
            <a:off x="685799" y="2252748"/>
            <a:ext cx="10544696" cy="4357225"/>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129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33748" y="451658"/>
            <a:ext cx="9178638" cy="1143000"/>
          </a:xfrm>
        </p:spPr>
        <p:txBody>
          <a:bodyPr>
            <a:normAutofit fontScale="90000"/>
          </a:bodyPr>
          <a:lstStyle/>
          <a:p>
            <a:pPr algn="l"/>
            <a:r>
              <a:rPr lang="en-US" altLang="en-US" sz="3200" b="1" dirty="0" smtClean="0">
                <a:solidFill>
                  <a:srgbClr val="FFFF00"/>
                </a:solidFill>
                <a:ea typeface="ＭＳ Ｐゴシック" panose="020B0600070205080204" pitchFamily="34" charset="-128"/>
              </a:rPr>
              <a:t>Echocardiography &amp; </a:t>
            </a:r>
            <a:br>
              <a:rPr lang="en-US" altLang="en-US" sz="3200" b="1" dirty="0" smtClean="0">
                <a:solidFill>
                  <a:srgbClr val="FFFF00"/>
                </a:solidFill>
                <a:ea typeface="ＭＳ Ｐゴシック" panose="020B0600070205080204" pitchFamily="34" charset="-128"/>
              </a:rPr>
            </a:br>
            <a:r>
              <a:rPr lang="en-US" altLang="en-US" sz="3200" b="1" dirty="0" smtClean="0">
                <a:solidFill>
                  <a:srgbClr val="FFFF00"/>
                </a:solidFill>
                <a:ea typeface="ＭＳ Ｐゴシック" panose="020B0600070205080204" pitchFamily="34" charset="-128"/>
              </a:rPr>
              <a:t>cardiac catheterization, Cardiac Imaging</a:t>
            </a:r>
            <a:endParaRPr lang="en-US" altLang="en-US" sz="3200" b="1" dirty="0">
              <a:solidFill>
                <a:srgbClr val="FFFF00"/>
              </a:solidFill>
              <a:ea typeface="ＭＳ Ｐゴシック" panose="020B0600070205080204" pitchFamily="34" charset="-128"/>
            </a:endParaRPr>
          </a:p>
        </p:txBody>
      </p:sp>
      <p:sp>
        <p:nvSpPr>
          <p:cNvPr id="5" name="Text Placeholder 4"/>
          <p:cNvSpPr>
            <a:spLocks noGrp="1"/>
          </p:cNvSpPr>
          <p:nvPr>
            <p:ph type="body" idx="1"/>
          </p:nvPr>
        </p:nvSpPr>
        <p:spPr>
          <a:xfrm>
            <a:off x="565265" y="1594658"/>
            <a:ext cx="8129847" cy="2739044"/>
          </a:xfrm>
        </p:spPr>
        <p:txBody>
          <a:bodyPr>
            <a:noAutofit/>
          </a:bodyPr>
          <a:lstStyle/>
          <a:p>
            <a:pPr>
              <a:buFont typeface="Wingdings" charset="2"/>
              <a:buChar char="Ø"/>
              <a:defRPr/>
            </a:pPr>
            <a:r>
              <a:rPr lang="en-US" sz="2800" b="1" kern="1200" dirty="0" smtClean="0">
                <a:solidFill>
                  <a:schemeClr val="accent1">
                    <a:lumMod val="20000"/>
                    <a:lumOff val="80000"/>
                  </a:schemeClr>
                </a:solidFill>
              </a:rPr>
              <a:t> Full Echocardiography Exam (TTE and/or TEE)</a:t>
            </a:r>
          </a:p>
          <a:p>
            <a:pPr>
              <a:buFont typeface="Wingdings" charset="2"/>
              <a:buChar char="Ø"/>
              <a:defRPr/>
            </a:pPr>
            <a:r>
              <a:rPr lang="en-US" sz="2800" b="1" kern="1200" dirty="0" smtClean="0">
                <a:solidFill>
                  <a:schemeClr val="accent1">
                    <a:lumMod val="20000"/>
                    <a:lumOff val="80000"/>
                  </a:schemeClr>
                </a:solidFill>
              </a:rPr>
              <a:t>Right heart catheterization</a:t>
            </a:r>
          </a:p>
          <a:p>
            <a:pPr lvl="1">
              <a:buFont typeface="Wingdings" charset="2"/>
              <a:buChar char="q"/>
              <a:defRPr/>
            </a:pPr>
            <a:r>
              <a:rPr lang="en-US" sz="2400" b="1" dirty="0">
                <a:solidFill>
                  <a:schemeClr val="accent1">
                    <a:lumMod val="20000"/>
                    <a:lumOff val="80000"/>
                  </a:schemeClr>
                </a:solidFill>
              </a:rPr>
              <a:t>Required if PAH suspected (before advanced medical Rx)</a:t>
            </a:r>
          </a:p>
          <a:p>
            <a:pPr lvl="1">
              <a:buFont typeface="Wingdings" charset="2"/>
              <a:buChar char="q"/>
              <a:defRPr/>
            </a:pPr>
            <a:r>
              <a:rPr lang="en-US" sz="2400" b="1" dirty="0">
                <a:solidFill>
                  <a:schemeClr val="accent1">
                    <a:lumMod val="20000"/>
                    <a:lumOff val="80000"/>
                  </a:schemeClr>
                </a:solidFill>
              </a:rPr>
              <a:t>Also helps identify unrecognized left heart dysfunction and pulmonary venous hypertension</a:t>
            </a:r>
          </a:p>
        </p:txBody>
      </p:sp>
      <p:sp>
        <p:nvSpPr>
          <p:cNvPr id="4" name="Text Placeholder 4"/>
          <p:cNvSpPr txBox="1">
            <a:spLocks/>
          </p:cNvSpPr>
          <p:nvPr/>
        </p:nvSpPr>
        <p:spPr bwMode="auto">
          <a:xfrm>
            <a:off x="149628" y="4414059"/>
            <a:ext cx="8653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Aft>
                <a:spcPct val="65000"/>
              </a:spcAft>
              <a:buClr>
                <a:srgbClr val="990033"/>
              </a:buClr>
              <a:buFont typeface="Wingdings" panose="05000000000000000000" pitchFamily="2" charset="2"/>
              <a:buChar char="Ø"/>
            </a:pPr>
            <a:r>
              <a:rPr lang="en-US" altLang="en-US" sz="2800" b="1" dirty="0">
                <a:solidFill>
                  <a:schemeClr val="accent1">
                    <a:lumMod val="20000"/>
                    <a:lumOff val="80000"/>
                  </a:schemeClr>
                </a:solidFill>
              </a:rPr>
              <a:t>Left heart catheterization </a:t>
            </a:r>
          </a:p>
          <a:p>
            <a:pPr lvl="1">
              <a:spcAft>
                <a:spcPct val="65000"/>
              </a:spcAft>
              <a:buClr>
                <a:srgbClr val="990033"/>
              </a:buClr>
              <a:buFont typeface="Wingdings" panose="05000000000000000000" pitchFamily="2" charset="2"/>
              <a:buChar char="q"/>
            </a:pPr>
            <a:r>
              <a:rPr lang="en-US" altLang="en-US" sz="2400" b="1" dirty="0">
                <a:solidFill>
                  <a:schemeClr val="accent1">
                    <a:lumMod val="20000"/>
                    <a:lumOff val="80000"/>
                  </a:schemeClr>
                </a:solidFill>
              </a:rPr>
              <a:t>Often done concurrently, particularly if risk for CAD</a:t>
            </a:r>
          </a:p>
        </p:txBody>
      </p:sp>
      <p:pic>
        <p:nvPicPr>
          <p:cNvPr id="2" name="Picture 1"/>
          <p:cNvPicPr>
            <a:picLocks noChangeAspect="1"/>
          </p:cNvPicPr>
          <p:nvPr/>
        </p:nvPicPr>
        <p:blipFill>
          <a:blip r:embed="rId3"/>
          <a:stretch>
            <a:fillRect/>
          </a:stretch>
        </p:blipFill>
        <p:spPr>
          <a:xfrm>
            <a:off x="8611985" y="4414059"/>
            <a:ext cx="3396355" cy="2275868"/>
          </a:xfrm>
          <a:prstGeom prst="rect">
            <a:avLst/>
          </a:prstGeom>
        </p:spPr>
      </p:pic>
      <p:pic>
        <p:nvPicPr>
          <p:cNvPr id="3" name="Picture 2"/>
          <p:cNvPicPr>
            <a:picLocks noChangeAspect="1"/>
          </p:cNvPicPr>
          <p:nvPr/>
        </p:nvPicPr>
        <p:blipFill>
          <a:blip r:embed="rId4"/>
          <a:stretch>
            <a:fillRect/>
          </a:stretch>
        </p:blipFill>
        <p:spPr>
          <a:xfrm>
            <a:off x="8611986" y="2171094"/>
            <a:ext cx="3396354" cy="2066925"/>
          </a:xfrm>
          <a:prstGeom prst="rect">
            <a:avLst/>
          </a:prstGeom>
        </p:spPr>
      </p:pic>
    </p:spTree>
    <p:extLst>
      <p:ext uri="{BB962C8B-B14F-4D97-AF65-F5344CB8AC3E}">
        <p14:creationId xmlns:p14="http://schemas.microsoft.com/office/powerpoint/2010/main" val="2072187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188</TotalTime>
  <Words>1353</Words>
  <Application>Microsoft Office PowerPoint</Application>
  <PresentationFormat>Widescreen</PresentationFormat>
  <Paragraphs>142</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Century Gothic</vt:lpstr>
      <vt:lpstr>Times New Roman</vt:lpstr>
      <vt:lpstr>Wingdings</vt:lpstr>
      <vt:lpstr>Vapor Trail</vt:lpstr>
      <vt:lpstr>Preoperative  assessment of pulmonary hypertension</vt:lpstr>
      <vt:lpstr>A Multi-disciplinary aproach</vt:lpstr>
      <vt:lpstr>PowerPoint Presentation</vt:lpstr>
      <vt:lpstr>History Taking</vt:lpstr>
      <vt:lpstr>Signe and symptoms?</vt:lpstr>
      <vt:lpstr> physical exam findings?</vt:lpstr>
      <vt:lpstr>the tests should be ordered in the evaluation of PH?</vt:lpstr>
      <vt:lpstr>Assess severity of PH in patient</vt:lpstr>
      <vt:lpstr>Echocardiography &amp;  cardiac catheterization, Cardiac Imaging</vt:lpstr>
      <vt:lpstr>Pre-operative optimization of ph</vt:lpstr>
      <vt:lpstr>Pre-medication in night before operation</vt:lpstr>
      <vt:lpstr>Inappropriate PH in CAD or valve Dis.</vt:lpstr>
      <vt:lpstr>Hepatic diseases in PH</vt:lpstr>
      <vt:lpstr>Coagulopathy in PH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Management of pulmonary hypertension</dc:title>
  <dc:creator>Azarfaarin</dc:creator>
  <cp:lastModifiedBy>Windows User</cp:lastModifiedBy>
  <cp:revision>34</cp:revision>
  <dcterms:created xsi:type="dcterms:W3CDTF">2019-06-22T13:38:47Z</dcterms:created>
  <dcterms:modified xsi:type="dcterms:W3CDTF">2019-06-27T06:42:48Z</dcterms:modified>
</cp:coreProperties>
</file>